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81" r:id="rId2"/>
    <p:sldId id="258" r:id="rId3"/>
    <p:sldId id="380" r:id="rId4"/>
    <p:sldId id="357" r:id="rId5"/>
    <p:sldId id="385" r:id="rId6"/>
    <p:sldId id="384" r:id="rId7"/>
    <p:sldId id="382" r:id="rId8"/>
    <p:sldId id="383" r:id="rId9"/>
    <p:sldId id="386" r:id="rId10"/>
    <p:sldId id="428" r:id="rId11"/>
    <p:sldId id="387" r:id="rId12"/>
    <p:sldId id="388" r:id="rId13"/>
    <p:sldId id="389" r:id="rId14"/>
    <p:sldId id="391" r:id="rId15"/>
    <p:sldId id="393" r:id="rId16"/>
    <p:sldId id="392" r:id="rId17"/>
    <p:sldId id="394" r:id="rId18"/>
    <p:sldId id="395" r:id="rId19"/>
    <p:sldId id="396" r:id="rId20"/>
    <p:sldId id="400" r:id="rId21"/>
    <p:sldId id="397" r:id="rId22"/>
    <p:sldId id="398" r:id="rId23"/>
    <p:sldId id="399" r:id="rId24"/>
    <p:sldId id="401" r:id="rId25"/>
    <p:sldId id="426" r:id="rId26"/>
    <p:sldId id="402" r:id="rId27"/>
    <p:sldId id="404" r:id="rId28"/>
    <p:sldId id="408" r:id="rId29"/>
    <p:sldId id="407" r:id="rId3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78431BEA-75D5-4870-B009-D7CD88F4DEB1}">
          <p14:sldIdLst>
            <p14:sldId id="381"/>
            <p14:sldId id="258"/>
            <p14:sldId id="380"/>
            <p14:sldId id="357"/>
            <p14:sldId id="385"/>
            <p14:sldId id="384"/>
            <p14:sldId id="382"/>
            <p14:sldId id="383"/>
            <p14:sldId id="386"/>
            <p14:sldId id="428"/>
            <p14:sldId id="387"/>
            <p14:sldId id="388"/>
            <p14:sldId id="389"/>
            <p14:sldId id="391"/>
            <p14:sldId id="393"/>
            <p14:sldId id="392"/>
            <p14:sldId id="394"/>
            <p14:sldId id="395"/>
            <p14:sldId id="396"/>
            <p14:sldId id="400"/>
            <p14:sldId id="397"/>
            <p14:sldId id="398"/>
            <p14:sldId id="399"/>
            <p14:sldId id="401"/>
            <p14:sldId id="426"/>
            <p14:sldId id="402"/>
            <p14:sldId id="404"/>
            <p14:sldId id="408"/>
            <p14:sldId id="40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media/image1.jpg>
</file>

<file path=ppt/media/image10.png>
</file>

<file path=ppt/media/image11.jpg>
</file>

<file path=ppt/media/image12.jpeg>
</file>

<file path=ppt/media/image13.jpg>
</file>

<file path=ppt/media/image14.jpeg>
</file>

<file path=ppt/media/image15.jpeg>
</file>

<file path=ppt/media/image16.jpeg>
</file>

<file path=ppt/media/image17.jpeg>
</file>

<file path=ppt/media/image18.jpeg>
</file>

<file path=ppt/media/image19.jpg>
</file>

<file path=ppt/media/image2.png>
</file>

<file path=ppt/media/image20.jpeg>
</file>

<file path=ppt/media/image21.png>
</file>

<file path=ppt/media/image22.png>
</file>

<file path=ppt/media/image23.jpg>
</file>

<file path=ppt/media/image24.jpg>
</file>

<file path=ppt/media/image25.jpeg>
</file>

<file path=ppt/media/image26.jpg>
</file>

<file path=ppt/media/image27.png>
</file>

<file path=ppt/media/image28.png>
</file>

<file path=ppt/media/image29.jpeg>
</file>

<file path=ppt/media/image3.jpg>
</file>

<file path=ppt/media/image30.jpeg>
</file>

<file path=ppt/media/image31.jpeg>
</file>

<file path=ppt/media/image32.png>
</file>

<file path=ppt/media/image4.jpg>
</file>

<file path=ppt/media/image5.jpeg>
</file>

<file path=ppt/media/image6.jfif>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ru-RU"/>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824576F7-577B-4373-8FFB-9B09EA010756}" type="datetimeFigureOut">
              <a:rPr lang="ru-RU" smtClean="0"/>
              <a:t>04.04.2021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88EE0FF5-EF32-4FAD-9043-2413C173EA7D}" type="slidenum">
              <a:rPr lang="ru-RU" smtClean="0"/>
              <a:t>‹#›</a:t>
            </a:fld>
            <a:endParaRPr lang="ru-RU"/>
          </a:p>
        </p:txBody>
      </p:sp>
    </p:spTree>
    <p:extLst>
      <p:ext uri="{BB962C8B-B14F-4D97-AF65-F5344CB8AC3E}">
        <p14:creationId xmlns:p14="http://schemas.microsoft.com/office/powerpoint/2010/main" val="111736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824576F7-577B-4373-8FFB-9B09EA010756}" type="datetimeFigureOut">
              <a:rPr lang="ru-RU" smtClean="0"/>
              <a:t>04.04.2021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88EE0FF5-EF32-4FAD-9043-2413C173EA7D}" type="slidenum">
              <a:rPr lang="ru-RU" smtClean="0"/>
              <a:t>‹#›</a:t>
            </a:fld>
            <a:endParaRPr lang="ru-RU"/>
          </a:p>
        </p:txBody>
      </p:sp>
    </p:spTree>
    <p:extLst>
      <p:ext uri="{BB962C8B-B14F-4D97-AF65-F5344CB8AC3E}">
        <p14:creationId xmlns:p14="http://schemas.microsoft.com/office/powerpoint/2010/main" val="34639535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824576F7-577B-4373-8FFB-9B09EA010756}" type="datetimeFigureOut">
              <a:rPr lang="ru-RU" smtClean="0"/>
              <a:t>04.04.2021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88EE0FF5-EF32-4FAD-9043-2413C173EA7D}" type="slidenum">
              <a:rPr lang="ru-RU" smtClean="0"/>
              <a:t>‹#›</a:t>
            </a:fld>
            <a:endParaRPr lang="ru-RU"/>
          </a:p>
        </p:txBody>
      </p:sp>
    </p:spTree>
    <p:extLst>
      <p:ext uri="{BB962C8B-B14F-4D97-AF65-F5344CB8AC3E}">
        <p14:creationId xmlns:p14="http://schemas.microsoft.com/office/powerpoint/2010/main" val="3966792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824576F7-577B-4373-8FFB-9B09EA010756}" type="datetimeFigureOut">
              <a:rPr lang="ru-RU" smtClean="0"/>
              <a:t>04.04.2021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88EE0FF5-EF32-4FAD-9043-2413C173EA7D}" type="slidenum">
              <a:rPr lang="ru-RU" smtClean="0"/>
              <a:t>‹#›</a:t>
            </a:fld>
            <a:endParaRPr lang="ru-RU"/>
          </a:p>
        </p:txBody>
      </p:sp>
    </p:spTree>
    <p:extLst>
      <p:ext uri="{BB962C8B-B14F-4D97-AF65-F5344CB8AC3E}">
        <p14:creationId xmlns:p14="http://schemas.microsoft.com/office/powerpoint/2010/main" val="1214824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ru-RU"/>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824576F7-577B-4373-8FFB-9B09EA010756}" type="datetimeFigureOut">
              <a:rPr lang="ru-RU" smtClean="0"/>
              <a:t>04.04.2021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88EE0FF5-EF32-4FAD-9043-2413C173EA7D}" type="slidenum">
              <a:rPr lang="ru-RU" smtClean="0"/>
              <a:t>‹#›</a:t>
            </a:fld>
            <a:endParaRPr lang="ru-RU"/>
          </a:p>
        </p:txBody>
      </p:sp>
    </p:spTree>
    <p:extLst>
      <p:ext uri="{BB962C8B-B14F-4D97-AF65-F5344CB8AC3E}">
        <p14:creationId xmlns:p14="http://schemas.microsoft.com/office/powerpoint/2010/main" val="11281733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824576F7-577B-4373-8FFB-9B09EA010756}" type="datetimeFigureOut">
              <a:rPr lang="ru-RU" smtClean="0"/>
              <a:t>04.04.2021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88EE0FF5-EF32-4FAD-9043-2413C173EA7D}" type="slidenum">
              <a:rPr lang="ru-RU" smtClean="0"/>
              <a:t>‹#›</a:t>
            </a:fld>
            <a:endParaRPr lang="ru-RU"/>
          </a:p>
        </p:txBody>
      </p:sp>
    </p:spTree>
    <p:extLst>
      <p:ext uri="{BB962C8B-B14F-4D97-AF65-F5344CB8AC3E}">
        <p14:creationId xmlns:p14="http://schemas.microsoft.com/office/powerpoint/2010/main" val="734041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smtClean="0"/>
              <a:t>Образец заголовка</a:t>
            </a:r>
            <a:endParaRPr lang="ru-RU"/>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824576F7-577B-4373-8FFB-9B09EA010756}" type="datetimeFigureOut">
              <a:rPr lang="ru-RU" smtClean="0"/>
              <a:t>04.04.2021</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88EE0FF5-EF32-4FAD-9043-2413C173EA7D}" type="slidenum">
              <a:rPr lang="ru-RU" smtClean="0"/>
              <a:t>‹#›</a:t>
            </a:fld>
            <a:endParaRPr lang="ru-RU"/>
          </a:p>
        </p:txBody>
      </p:sp>
    </p:spTree>
    <p:extLst>
      <p:ext uri="{BB962C8B-B14F-4D97-AF65-F5344CB8AC3E}">
        <p14:creationId xmlns:p14="http://schemas.microsoft.com/office/powerpoint/2010/main" val="917815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824576F7-577B-4373-8FFB-9B09EA010756}" type="datetimeFigureOut">
              <a:rPr lang="ru-RU" smtClean="0"/>
              <a:t>04.04.2021</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88EE0FF5-EF32-4FAD-9043-2413C173EA7D}" type="slidenum">
              <a:rPr lang="ru-RU" smtClean="0"/>
              <a:t>‹#›</a:t>
            </a:fld>
            <a:endParaRPr lang="ru-RU"/>
          </a:p>
        </p:txBody>
      </p:sp>
    </p:spTree>
    <p:extLst>
      <p:ext uri="{BB962C8B-B14F-4D97-AF65-F5344CB8AC3E}">
        <p14:creationId xmlns:p14="http://schemas.microsoft.com/office/powerpoint/2010/main" val="29741201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824576F7-577B-4373-8FFB-9B09EA010756}" type="datetimeFigureOut">
              <a:rPr lang="ru-RU" smtClean="0"/>
              <a:t>04.04.2021</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88EE0FF5-EF32-4FAD-9043-2413C173EA7D}" type="slidenum">
              <a:rPr lang="ru-RU" smtClean="0"/>
              <a:t>‹#›</a:t>
            </a:fld>
            <a:endParaRPr lang="ru-RU"/>
          </a:p>
        </p:txBody>
      </p:sp>
    </p:spTree>
    <p:extLst>
      <p:ext uri="{BB962C8B-B14F-4D97-AF65-F5344CB8AC3E}">
        <p14:creationId xmlns:p14="http://schemas.microsoft.com/office/powerpoint/2010/main" val="1408469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824576F7-577B-4373-8FFB-9B09EA010756}" type="datetimeFigureOut">
              <a:rPr lang="ru-RU" smtClean="0"/>
              <a:t>04.04.2021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88EE0FF5-EF32-4FAD-9043-2413C173EA7D}" type="slidenum">
              <a:rPr lang="ru-RU" smtClean="0"/>
              <a:t>‹#›</a:t>
            </a:fld>
            <a:endParaRPr lang="ru-RU"/>
          </a:p>
        </p:txBody>
      </p:sp>
    </p:spTree>
    <p:extLst>
      <p:ext uri="{BB962C8B-B14F-4D97-AF65-F5344CB8AC3E}">
        <p14:creationId xmlns:p14="http://schemas.microsoft.com/office/powerpoint/2010/main" val="3869017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824576F7-577B-4373-8FFB-9B09EA010756}" type="datetimeFigureOut">
              <a:rPr lang="ru-RU" smtClean="0"/>
              <a:t>04.04.2021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88EE0FF5-EF32-4FAD-9043-2413C173EA7D}" type="slidenum">
              <a:rPr lang="ru-RU" smtClean="0"/>
              <a:t>‹#›</a:t>
            </a:fld>
            <a:endParaRPr lang="ru-RU"/>
          </a:p>
        </p:txBody>
      </p:sp>
    </p:spTree>
    <p:extLst>
      <p:ext uri="{BB962C8B-B14F-4D97-AF65-F5344CB8AC3E}">
        <p14:creationId xmlns:p14="http://schemas.microsoft.com/office/powerpoint/2010/main" val="1734544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4576F7-577B-4373-8FFB-9B09EA010756}" type="datetimeFigureOut">
              <a:rPr lang="ru-RU" smtClean="0"/>
              <a:t>04.04.2021</a:t>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EE0FF5-EF32-4FAD-9043-2413C173EA7D}" type="slidenum">
              <a:rPr lang="ru-RU" smtClean="0"/>
              <a:t>‹#›</a:t>
            </a:fld>
            <a:endParaRPr lang="ru-RU"/>
          </a:p>
        </p:txBody>
      </p:sp>
    </p:spTree>
    <p:extLst>
      <p:ext uri="{BB962C8B-B14F-4D97-AF65-F5344CB8AC3E}">
        <p14:creationId xmlns:p14="http://schemas.microsoft.com/office/powerpoint/2010/main" val="38090984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jpeg"/><Relationship Id="rId7" Type="http://schemas.openxmlformats.org/officeDocument/2006/relationships/image" Target="../media/image19.jpg"/><Relationship Id="rId2" Type="http://schemas.openxmlformats.org/officeDocument/2006/relationships/image" Target="../media/image4.jpg"/><Relationship Id="rId1" Type="http://schemas.openxmlformats.org/officeDocument/2006/relationships/slideLayout" Target="../slideLayouts/slideLayout1.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4.jpg"/><Relationship Id="rId1" Type="http://schemas.openxmlformats.org/officeDocument/2006/relationships/slideLayout" Target="../slideLayouts/slideLayout1.xml"/><Relationship Id="rId5" Type="http://schemas.openxmlformats.org/officeDocument/2006/relationships/image" Target="../media/image26.jpg"/><Relationship Id="rId4" Type="http://schemas.openxmlformats.org/officeDocument/2006/relationships/image" Target="../media/image25.jpe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4.jpg"/><Relationship Id="rId1" Type="http://schemas.openxmlformats.org/officeDocument/2006/relationships/slideLayout" Target="../slideLayouts/slideLayout1.xml"/><Relationship Id="rId5" Type="http://schemas.openxmlformats.org/officeDocument/2006/relationships/image" Target="../media/image31.jpeg"/><Relationship Id="rId4" Type="http://schemas.openxmlformats.org/officeDocument/2006/relationships/image" Target="../media/image30.jpeg"/></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6.jfif"/></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4.jpg"/><Relationship Id="rId1" Type="http://schemas.openxmlformats.org/officeDocument/2006/relationships/slideLayout" Target="../slideLayouts/slideLayout1.xml"/><Relationship Id="rId6" Type="http://schemas.openxmlformats.org/officeDocument/2006/relationships/image" Target="../media/image14.jpeg"/><Relationship Id="rId5" Type="http://schemas.openxmlformats.org/officeDocument/2006/relationships/image" Target="../media/image13.jp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2000" b="-2000"/>
          </a:stretch>
        </a:blipFill>
        <a:effectLst/>
      </p:bgPr>
    </p:bg>
    <p:spTree>
      <p:nvGrpSpPr>
        <p:cNvPr id="1" name=""/>
        <p:cNvGrpSpPr/>
        <p:nvPr/>
      </p:nvGrpSpPr>
      <p:grpSpPr>
        <a:xfrm>
          <a:off x="0" y="0"/>
          <a:ext cx="0" cy="0"/>
          <a:chOff x="0" y="0"/>
          <a:chExt cx="0" cy="0"/>
        </a:xfrm>
      </p:grpSpPr>
      <p:sp>
        <p:nvSpPr>
          <p:cNvPr id="4" name="Заголовок 3"/>
          <p:cNvSpPr>
            <a:spLocks noGrp="1"/>
          </p:cNvSpPr>
          <p:nvPr>
            <p:ph type="ctrTitle"/>
          </p:nvPr>
        </p:nvSpPr>
        <p:spPr>
          <a:xfrm>
            <a:off x="3155108" y="2605848"/>
            <a:ext cx="6323529" cy="1688004"/>
          </a:xfrm>
        </p:spPr>
        <p:txBody>
          <a:bodyPr>
            <a:normAutofit fontScale="90000"/>
          </a:bodyPr>
          <a:lstStyle/>
          <a:p>
            <a:pPr fontAlgn="t"/>
            <a:r>
              <a:rPr lang="en-US" sz="4400" b="1" dirty="0" smtClean="0"/>
              <a:t>INVESTMENT DESIGN </a:t>
            </a:r>
            <a:r>
              <a:rPr lang="ru-RU" sz="4400" b="1" dirty="0" smtClean="0"/>
              <a:t/>
            </a:r>
            <a:br>
              <a:rPr lang="ru-RU" sz="4400" b="1" dirty="0" smtClean="0"/>
            </a:br>
            <a:r>
              <a:rPr lang="en-US" sz="4400" b="1" dirty="0" smtClean="0"/>
              <a:t>INNOVATION</a:t>
            </a:r>
            <a:r>
              <a:rPr lang="ru-RU" sz="4400" b="1" dirty="0" smtClean="0"/>
              <a:t/>
            </a:r>
            <a:br>
              <a:rPr lang="ru-RU" sz="4400" b="1" dirty="0" smtClean="0"/>
            </a:br>
            <a:r>
              <a:rPr lang="en-US" sz="4400" b="1" dirty="0" smtClean="0"/>
              <a:t> IN THE ENERGY SYSTEM</a:t>
            </a:r>
            <a:endParaRPr lang="ru-RU" sz="4400" dirty="0"/>
          </a:p>
        </p:txBody>
      </p:sp>
      <p:sp>
        <p:nvSpPr>
          <p:cNvPr id="5" name="Подзаголовок 4"/>
          <p:cNvSpPr>
            <a:spLocks noGrp="1"/>
          </p:cNvSpPr>
          <p:nvPr>
            <p:ph type="subTitle" idx="1"/>
          </p:nvPr>
        </p:nvSpPr>
        <p:spPr>
          <a:xfrm>
            <a:off x="3016543" y="4257751"/>
            <a:ext cx="6391073" cy="1586745"/>
          </a:xfrm>
          <a:effectLst>
            <a:glow>
              <a:schemeClr val="accent1">
                <a:alpha val="40000"/>
              </a:schemeClr>
            </a:glow>
          </a:effectLst>
        </p:spPr>
        <p:txBody>
          <a:bodyPr>
            <a:noAutofit/>
          </a:bodyPr>
          <a:lstStyle/>
          <a:p>
            <a:r>
              <a:rPr lang="en-US" sz="2600" dirty="0" smtClean="0"/>
              <a:t>course for undergraduates of the II stage of higher education specialty</a:t>
            </a:r>
            <a:r>
              <a:rPr lang="ru-RU" sz="2600" dirty="0" smtClean="0"/>
              <a:t/>
            </a:r>
            <a:br>
              <a:rPr lang="ru-RU" sz="2600" dirty="0" smtClean="0"/>
            </a:br>
            <a:r>
              <a:rPr lang="en-US" sz="2600" dirty="0" smtClean="0"/>
              <a:t>1-43.80.01 "Electricity and Electrical Engineering" full-time and part-time studies</a:t>
            </a:r>
            <a:endParaRPr lang="ru-RU" sz="2600" dirty="0"/>
          </a:p>
        </p:txBody>
      </p:sp>
      <p:pic>
        <p:nvPicPr>
          <p:cNvPr id="6" name="Рисунок 5" descr="Эмблема"/>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8942"/>
          <a:stretch>
            <a:fillRect/>
          </a:stretch>
        </p:blipFill>
        <p:spPr bwMode="auto">
          <a:xfrm>
            <a:off x="10371624" y="214924"/>
            <a:ext cx="1592847" cy="1925320"/>
          </a:xfrm>
          <a:prstGeom prst="rect">
            <a:avLst/>
          </a:prstGeom>
          <a:ln>
            <a:noFill/>
          </a:ln>
          <a:effectLst>
            <a:outerShdw blurRad="292100" dist="139700" dir="2700000" algn="tl" rotWithShape="0">
              <a:srgbClr val="333333">
                <a:alpha val="65000"/>
              </a:srgbClr>
            </a:outerShdw>
            <a:reflection stA="35000" endPos="61000" dist="50800" dir="5400000" sy="-100000" algn="bl" rotWithShape="0"/>
          </a:effectLst>
        </p:spPr>
      </p:pic>
      <p:sp>
        <p:nvSpPr>
          <p:cNvPr id="7" name="Заголовок 3"/>
          <p:cNvSpPr txBox="1">
            <a:spLocks/>
          </p:cNvSpPr>
          <p:nvPr/>
        </p:nvSpPr>
        <p:spPr>
          <a:xfrm>
            <a:off x="2052536" y="77824"/>
            <a:ext cx="8319088" cy="246388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fontAlgn="t"/>
            <a:r>
              <a:rPr lang="en-US" sz="3000" b="1" dirty="0"/>
              <a:t>STATE HIGHER PROFESSIONAL EDUCATION</a:t>
            </a:r>
            <a:endParaRPr lang="ru-RU" sz="3000" b="1" dirty="0"/>
          </a:p>
          <a:p>
            <a:pPr fontAlgn="t"/>
            <a:r>
              <a:rPr lang="en-US" sz="3000" b="1" dirty="0" smtClean="0"/>
              <a:t>BELARUSIAN-RUSSIAN UNIVERSITY</a:t>
            </a:r>
            <a:endParaRPr lang="ru-RU" sz="3000" b="1" dirty="0"/>
          </a:p>
          <a:p>
            <a:pPr fontAlgn="t"/>
            <a:r>
              <a:rPr lang="en-US" sz="3000" b="1" dirty="0"/>
              <a:t> </a:t>
            </a:r>
            <a:endParaRPr lang="ru-RU" sz="3000" b="1" dirty="0"/>
          </a:p>
          <a:p>
            <a:pPr fontAlgn="t"/>
            <a:r>
              <a:rPr lang="en-US" sz="3000" b="1" dirty="0"/>
              <a:t>DEPARTMENT </a:t>
            </a:r>
            <a:endParaRPr lang="ru-RU" sz="3000" b="1" dirty="0" smtClean="0"/>
          </a:p>
          <a:p>
            <a:pPr fontAlgn="t"/>
            <a:r>
              <a:rPr lang="en-US" sz="3000" b="1" dirty="0" smtClean="0"/>
              <a:t>ELECTRIC </a:t>
            </a:r>
            <a:r>
              <a:rPr lang="en-US" sz="3000" b="1" dirty="0"/>
              <a:t>DRIVE AND AUTOMATION </a:t>
            </a:r>
            <a:endParaRPr lang="ru-RU" sz="3000" b="1" dirty="0" smtClean="0"/>
          </a:p>
          <a:p>
            <a:pPr fontAlgn="t"/>
            <a:r>
              <a:rPr lang="en-US" sz="3000" b="1" dirty="0" smtClean="0"/>
              <a:t>OF </a:t>
            </a:r>
            <a:r>
              <a:rPr lang="en-US" sz="3000" b="1" dirty="0"/>
              <a:t>INDUSTRIAL </a:t>
            </a:r>
            <a:r>
              <a:rPr lang="en-US" sz="3000" b="1" dirty="0" smtClean="0"/>
              <a:t>INSTALLATIONS</a:t>
            </a:r>
            <a:endParaRPr lang="ru-RU" sz="3000" b="1" dirty="0"/>
          </a:p>
        </p:txBody>
      </p:sp>
      <p:pic>
        <p:nvPicPr>
          <p:cNvPr id="8" name="Рисунок 7"/>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92506" y="109046"/>
            <a:ext cx="1174282" cy="1842340"/>
          </a:xfrm>
          <a:prstGeom prst="rect">
            <a:avLst/>
          </a:prstGeom>
          <a:ln>
            <a:noFill/>
          </a:ln>
          <a:effectLst>
            <a:outerShdw dist="50800" sx="1000" sy="1000" algn="ctr" rotWithShape="0">
              <a:srgbClr val="000000"/>
            </a:outerShdw>
            <a:reflection stA="52000" endPos="65000" dist="50800" dir="5400000" sy="-100000" algn="bl" rotWithShape="0"/>
            <a:softEdge rad="63500"/>
          </a:effectLst>
          <a:scene3d>
            <a:camera prst="orthographicFront"/>
            <a:lightRig rig="threePt" dir="t"/>
          </a:scene3d>
          <a:sp3d>
            <a:bevelT/>
          </a:sp3d>
        </p:spPr>
      </p:pic>
      <p:sp>
        <p:nvSpPr>
          <p:cNvPr id="9" name="Подзаголовок 4"/>
          <p:cNvSpPr txBox="1">
            <a:spLocks/>
          </p:cNvSpPr>
          <p:nvPr/>
        </p:nvSpPr>
        <p:spPr>
          <a:xfrm>
            <a:off x="5596479" y="5945755"/>
            <a:ext cx="1440785" cy="355102"/>
          </a:xfrm>
          <a:prstGeom prst="rect">
            <a:avLst/>
          </a:prstGeom>
          <a:effectLst>
            <a:glow>
              <a:schemeClr val="accent1">
                <a:alpha val="40000"/>
              </a:schemeClr>
            </a:glow>
          </a:effectLst>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smtClean="0"/>
              <a:t>Mogilev</a:t>
            </a:r>
            <a:endParaRPr lang="ru-RU" dirty="0"/>
          </a:p>
        </p:txBody>
      </p:sp>
      <p:sp>
        <p:nvSpPr>
          <p:cNvPr id="10" name="Подзаголовок 4"/>
          <p:cNvSpPr txBox="1">
            <a:spLocks/>
          </p:cNvSpPr>
          <p:nvPr/>
        </p:nvSpPr>
        <p:spPr>
          <a:xfrm>
            <a:off x="5831785" y="6402116"/>
            <a:ext cx="970171" cy="275924"/>
          </a:xfrm>
          <a:prstGeom prst="rect">
            <a:avLst/>
          </a:prstGeom>
          <a:effectLst>
            <a:glow>
              <a:schemeClr val="accent1">
                <a:alpha val="40000"/>
              </a:schemeClr>
            </a:glow>
          </a:effectLst>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ru-RU" sz="2200" b="1" dirty="0" smtClean="0"/>
              <a:t>202</a:t>
            </a:r>
            <a:r>
              <a:rPr lang="en-US" sz="2200" b="1" dirty="0" smtClean="0"/>
              <a:t>1</a:t>
            </a:r>
            <a:endParaRPr lang="ru-RU" sz="2200" b="1" dirty="0"/>
          </a:p>
        </p:txBody>
      </p:sp>
    </p:spTree>
    <p:extLst>
      <p:ext uri="{BB962C8B-B14F-4D97-AF65-F5344CB8AC3E}">
        <p14:creationId xmlns:p14="http://schemas.microsoft.com/office/powerpoint/2010/main" val="40664808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3171217" y="694244"/>
            <a:ext cx="545721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dirty="0" smtClean="0"/>
              <a:t>Construction </a:t>
            </a:r>
            <a:r>
              <a:rPr lang="en-US" sz="2400" dirty="0"/>
              <a:t>of a nuclear power plant</a:t>
            </a:r>
            <a:endParaRPr lang="ru-RU" sz="2400" dirty="0"/>
          </a:p>
        </p:txBody>
      </p:sp>
      <p:pic>
        <p:nvPicPr>
          <p:cNvPr id="7" name="Рисунок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514" y="925076"/>
            <a:ext cx="5391150" cy="3585114"/>
          </a:xfrm>
          <a:prstGeom prst="rect">
            <a:avLst/>
          </a:prstGeom>
          <a:ln>
            <a:noFill/>
          </a:ln>
          <a:effectLst>
            <a:softEdge rad="112500"/>
          </a:effectLst>
        </p:spPr>
      </p:pic>
      <p:pic>
        <p:nvPicPr>
          <p:cNvPr id="8" name="Рисунок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18697" y="1108226"/>
            <a:ext cx="4791075" cy="3593306"/>
          </a:xfrm>
          <a:prstGeom prst="rect">
            <a:avLst/>
          </a:prstGeom>
          <a:ln>
            <a:noFill/>
          </a:ln>
          <a:effectLst>
            <a:softEdge rad="112500"/>
          </a:effectLst>
        </p:spPr>
      </p:pic>
      <p:pic>
        <p:nvPicPr>
          <p:cNvPr id="15" name="Рисунок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02077" y="1910552"/>
            <a:ext cx="4289923" cy="2859948"/>
          </a:xfrm>
          <a:prstGeom prst="rect">
            <a:avLst/>
          </a:prstGeom>
          <a:ln>
            <a:noFill/>
          </a:ln>
          <a:effectLst>
            <a:softEdge rad="112500"/>
          </a:effectLst>
        </p:spPr>
      </p:pic>
      <p:pic>
        <p:nvPicPr>
          <p:cNvPr id="11" name="Рисунок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20718" y="3618531"/>
            <a:ext cx="4572000" cy="3048000"/>
          </a:xfrm>
          <a:prstGeom prst="rect">
            <a:avLst/>
          </a:prstGeom>
          <a:ln>
            <a:noFill/>
          </a:ln>
          <a:effectLst>
            <a:softEdge rad="112500"/>
          </a:effectLst>
        </p:spPr>
      </p:pic>
      <p:pic>
        <p:nvPicPr>
          <p:cNvPr id="12" name="Рисунок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12948" y="4140310"/>
            <a:ext cx="4152292" cy="2593866"/>
          </a:xfrm>
          <a:prstGeom prst="rect">
            <a:avLst/>
          </a:prstGeom>
          <a:ln>
            <a:noFill/>
          </a:ln>
          <a:effectLst>
            <a:softEdge rad="112500"/>
          </a:effectLst>
        </p:spPr>
      </p:pic>
      <p:pic>
        <p:nvPicPr>
          <p:cNvPr id="16" name="Рисунок 1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759137" y="4624220"/>
            <a:ext cx="3459994" cy="2232811"/>
          </a:xfrm>
          <a:prstGeom prst="rect">
            <a:avLst/>
          </a:prstGeom>
          <a:ln>
            <a:noFill/>
          </a:ln>
          <a:effectLst>
            <a:softEdge rad="112500"/>
          </a:effectLst>
        </p:spPr>
      </p:pic>
    </p:spTree>
    <p:extLst>
      <p:ext uri="{BB962C8B-B14F-4D97-AF65-F5344CB8AC3E}">
        <p14:creationId xmlns:p14="http://schemas.microsoft.com/office/powerpoint/2010/main" val="34669687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2000" b="-2000"/>
          </a:stretch>
        </a:blipFill>
        <a:effectLst/>
      </p:bgPr>
    </p:bg>
    <p:spTree>
      <p:nvGrpSpPr>
        <p:cNvPr id="1" name=""/>
        <p:cNvGrpSpPr/>
        <p:nvPr/>
      </p:nvGrpSpPr>
      <p:grpSpPr>
        <a:xfrm>
          <a:off x="0" y="0"/>
          <a:ext cx="0" cy="0"/>
          <a:chOff x="0" y="0"/>
          <a:chExt cx="0" cy="0"/>
        </a:xfrm>
      </p:grpSpPr>
      <p:sp>
        <p:nvSpPr>
          <p:cNvPr id="11" name="Заголовок 3"/>
          <p:cNvSpPr>
            <a:spLocks noGrp="1"/>
          </p:cNvSpPr>
          <p:nvPr>
            <p:ph type="ctrTitle"/>
          </p:nvPr>
        </p:nvSpPr>
        <p:spPr>
          <a:xfrm>
            <a:off x="3356043" y="81968"/>
            <a:ext cx="8764620" cy="475946"/>
          </a:xfrm>
        </p:spPr>
        <p:txBody>
          <a:bodyPr>
            <a:noAutofit/>
          </a:bodyPr>
          <a:lstStyle/>
          <a:p>
            <a:pPr fontAlgn="t"/>
            <a:r>
              <a:rPr lang="en-US" sz="2800" b="1" dirty="0" smtClean="0">
                <a:solidFill>
                  <a:schemeClr val="accent5">
                    <a:lumMod val="50000"/>
                  </a:schemeClr>
                </a:solidFill>
              </a:rPr>
              <a:t>INVESTMENT DESIGN INNOVATION</a:t>
            </a:r>
            <a:r>
              <a:rPr lang="ru-RU" sz="2800" b="1" dirty="0" smtClean="0">
                <a:solidFill>
                  <a:schemeClr val="accent5">
                    <a:lumMod val="50000"/>
                  </a:schemeClr>
                </a:solidFill>
              </a:rPr>
              <a:t> </a:t>
            </a:r>
            <a:r>
              <a:rPr lang="en-US" sz="2800" b="1" dirty="0" smtClean="0">
                <a:solidFill>
                  <a:schemeClr val="accent5">
                    <a:lumMod val="50000"/>
                  </a:schemeClr>
                </a:solidFill>
              </a:rPr>
              <a:t> IN THE ENERGY SYSTEM</a:t>
            </a:r>
            <a:endParaRPr lang="ru-RU" sz="2800" dirty="0">
              <a:solidFill>
                <a:schemeClr val="accent5">
                  <a:lumMod val="50000"/>
                </a:schemeClr>
              </a:solidFill>
            </a:endParaRPr>
          </a:p>
        </p:txBody>
      </p:sp>
      <p:cxnSp>
        <p:nvCxnSpPr>
          <p:cNvPr id="12" name="Прямая соединительная линия 11"/>
          <p:cNvCxnSpPr/>
          <p:nvPr/>
        </p:nvCxnSpPr>
        <p:spPr>
          <a:xfrm>
            <a:off x="2869863" y="571485"/>
            <a:ext cx="9163251" cy="38501"/>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5" name="Rectangle 3"/>
          <p:cNvSpPr>
            <a:spLocks noChangeArrowheads="1"/>
          </p:cNvSpPr>
          <p:nvPr/>
        </p:nvSpPr>
        <p:spPr bwMode="auto">
          <a:xfrm>
            <a:off x="0" y="546464"/>
            <a:ext cx="11712101"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a:t>
            </a:r>
            <a:r>
              <a:rPr lang="en-US" sz="2400" b="1" dirty="0"/>
              <a:t>13.2 Classification NPP</a:t>
            </a:r>
            <a:endParaRPr lang="ru-RU" sz="2400" dirty="0"/>
          </a:p>
          <a:p>
            <a:endParaRPr lang="en-US" sz="2400" b="1" dirty="0" smtClean="0"/>
          </a:p>
          <a:p>
            <a:r>
              <a:rPr lang="en-US" sz="2200" b="1" dirty="0" smtClean="0"/>
              <a:t>By </a:t>
            </a:r>
            <a:r>
              <a:rPr lang="en-US" sz="2200" b="1" dirty="0"/>
              <a:t>the type of energy released</a:t>
            </a:r>
            <a:endParaRPr lang="ru-RU" sz="2200" dirty="0"/>
          </a:p>
          <a:p>
            <a:r>
              <a:rPr lang="en-US" sz="2200" dirty="0"/>
              <a:t>Nuclear power plants by the type of energy released can be divided into:</a:t>
            </a:r>
            <a:endParaRPr lang="ru-RU" sz="2200" dirty="0"/>
          </a:p>
          <a:p>
            <a:r>
              <a:rPr lang="en-US" sz="2200" dirty="0"/>
              <a:t>-  Nuclear power plants (NPPs) designed to generate electrical energy. At the same time, many nuclear power plants have heating plants designed to heat the network water, using the heat losses of the station.</a:t>
            </a:r>
            <a:endParaRPr lang="ru-RU" sz="2200" dirty="0"/>
          </a:p>
          <a:p>
            <a:r>
              <a:rPr lang="en-US" sz="2200" dirty="0"/>
              <a:t>- Nuclear thermal power plants (NTPPs) that generate both electricity and heat.</a:t>
            </a:r>
            <a:endParaRPr lang="ru-RU" sz="2200"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1379" y="3345264"/>
            <a:ext cx="7240621" cy="351273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3"/>
          <p:cNvSpPr>
            <a:spLocks noChangeArrowheads="1"/>
          </p:cNvSpPr>
          <p:nvPr/>
        </p:nvSpPr>
        <p:spPr bwMode="auto">
          <a:xfrm>
            <a:off x="0" y="5450578"/>
            <a:ext cx="5077837"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dirty="0"/>
              <a:t>Scheme of operation of a nuclear power plant on a double-circuit water-water power reactor (PWR)</a:t>
            </a:r>
            <a:endParaRPr lang="ru-RU" sz="2400" dirty="0"/>
          </a:p>
        </p:txBody>
      </p:sp>
    </p:spTree>
    <p:extLst>
      <p:ext uri="{BB962C8B-B14F-4D97-AF65-F5344CB8AC3E}">
        <p14:creationId xmlns:p14="http://schemas.microsoft.com/office/powerpoint/2010/main" val="27226545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479899" y="683741"/>
            <a:ext cx="11712101" cy="60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a:t>
            </a:r>
            <a:r>
              <a:rPr lang="en-US" sz="2400" b="1" dirty="0"/>
              <a:t>By the neutron spectrum</a:t>
            </a:r>
            <a:endParaRPr lang="ru-RU" sz="2400" dirty="0"/>
          </a:p>
          <a:p>
            <a:r>
              <a:rPr lang="en-US" sz="2400" b="1" dirty="0"/>
              <a:t>Thermal (slow) neutron reactor</a:t>
            </a:r>
            <a:r>
              <a:rPr lang="en-US" sz="2400" dirty="0"/>
              <a:t> - a "thermal reactor" - is a nuclear reactor that uses neutrons from the thermal part of the energy spectrum – "thermal spectrum" - to maintain a nuclear chain reaction. The use of thermal spectrum neutrons is advantageous because the cross-section of the interaction of uranium-235 nuclei with neutrons involved in the chain reaction increases as the neutron energy decreases, and the uranium-238 nuclei remain constant at low energies. As a result, a self-sustaining reaction using natural uranium, in which the fissionable isotope 235U is only 0.7%, is impossible on fast neutrons (fission spectrum) and possible on slow (thermal) ones.</a:t>
            </a:r>
            <a:endParaRPr lang="ru-RU" sz="2400" dirty="0"/>
          </a:p>
          <a:p>
            <a:r>
              <a:rPr lang="en-US" sz="2400" b="1" dirty="0"/>
              <a:t>Fast neutron reactor </a:t>
            </a:r>
            <a:r>
              <a:rPr lang="en-US" sz="2400" dirty="0"/>
              <a:t>("fast reactor" – a nuclear reactor that uses neutrons with an energy of &gt; 10</a:t>
            </a:r>
            <a:r>
              <a:rPr lang="en-US" sz="2400" baseline="30000" dirty="0"/>
              <a:t>5</a:t>
            </a:r>
            <a:r>
              <a:rPr lang="en-US" sz="2400" dirty="0"/>
              <a:t> eV (1eV</a:t>
            </a:r>
            <a:r>
              <a:rPr lang="en-US" sz="2400" baseline="-25000" dirty="0"/>
              <a:t>(electron*Volt)</a:t>
            </a:r>
            <a:r>
              <a:rPr lang="en-US" sz="2400" dirty="0"/>
              <a:t> = 1.6×10-19 J) to maintain a nuclear chain reaction)</a:t>
            </a:r>
            <a:endParaRPr lang="ru-RU" sz="2400" dirty="0"/>
          </a:p>
          <a:p>
            <a:r>
              <a:rPr lang="en-US" sz="2400" dirty="0"/>
              <a:t>At the location of the fuel</a:t>
            </a:r>
            <a:endParaRPr lang="ru-RU" sz="2400" dirty="0"/>
          </a:p>
          <a:p>
            <a:r>
              <a:rPr lang="en-US" sz="2400" dirty="0"/>
              <a:t>1. Heterogeneous reactors, where the fuel is placed in the core discretely in the form of blocks, between which there is a moderator;</a:t>
            </a:r>
            <a:endParaRPr lang="ru-RU" sz="2400" dirty="0"/>
          </a:p>
          <a:p>
            <a:r>
              <a:rPr lang="en-US" sz="2400" dirty="0"/>
              <a:t>2. Homogeneous reactors, where the fuel and moderator are a homogeneous mixture (homogeneous system).</a:t>
            </a:r>
            <a:endParaRPr lang="ru-RU" sz="2400" dirty="0"/>
          </a:p>
        </p:txBody>
      </p:sp>
    </p:spTree>
    <p:extLst>
      <p:ext uri="{BB962C8B-B14F-4D97-AF65-F5344CB8AC3E}">
        <p14:creationId xmlns:p14="http://schemas.microsoft.com/office/powerpoint/2010/main" val="28769678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479899" y="936345"/>
            <a:ext cx="11712101"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a:t>
            </a:r>
            <a:r>
              <a:rPr lang="en-US" sz="2400" b="1" dirty="0"/>
              <a:t>By type of fuel:</a:t>
            </a:r>
            <a:endParaRPr lang="ru-RU" sz="2400" dirty="0"/>
          </a:p>
          <a:p>
            <a:r>
              <a:rPr lang="en-US" sz="2400" dirty="0"/>
              <a:t>• Isotopes of uranium 235 and 233 (</a:t>
            </a:r>
            <a:r>
              <a:rPr lang="en-US" sz="2400" baseline="30000" dirty="0"/>
              <a:t>235</a:t>
            </a:r>
            <a:r>
              <a:rPr lang="en-US" sz="2400" dirty="0"/>
              <a:t>U and </a:t>
            </a:r>
            <a:r>
              <a:rPr lang="en-US" sz="2400" baseline="30000" dirty="0"/>
              <a:t>233</a:t>
            </a:r>
            <a:r>
              <a:rPr lang="en-US" sz="2400" dirty="0"/>
              <a:t>U)</a:t>
            </a:r>
            <a:endParaRPr lang="ru-RU" sz="2400" dirty="0"/>
          </a:p>
          <a:p>
            <a:r>
              <a:rPr lang="en-US" sz="2400" dirty="0"/>
              <a:t>• Isotope of plutonium 239 (</a:t>
            </a:r>
            <a:r>
              <a:rPr lang="en-US" sz="2400" baseline="30000" dirty="0"/>
              <a:t>239</a:t>
            </a:r>
            <a:r>
              <a:rPr lang="en-US" sz="2400" dirty="0"/>
              <a:t>Pu)</a:t>
            </a:r>
            <a:endParaRPr lang="ru-RU" sz="2400" dirty="0"/>
          </a:p>
          <a:p>
            <a:r>
              <a:rPr lang="en-US" sz="2400" dirty="0"/>
              <a:t>• Isotope of thorium 232 (</a:t>
            </a:r>
            <a:r>
              <a:rPr lang="en-US" sz="2400" baseline="30000" dirty="0"/>
              <a:t>232</a:t>
            </a:r>
            <a:r>
              <a:rPr lang="en-US" sz="2400" dirty="0"/>
              <a:t>Th) (by conversion to </a:t>
            </a:r>
            <a:r>
              <a:rPr lang="en-US" sz="2400" baseline="30000" dirty="0"/>
              <a:t>233</a:t>
            </a:r>
            <a:r>
              <a:rPr lang="en-US" sz="2400" dirty="0"/>
              <a:t>U)</a:t>
            </a:r>
            <a:endParaRPr lang="ru-RU" sz="2400" dirty="0"/>
          </a:p>
          <a:p>
            <a:r>
              <a:rPr lang="en-US" sz="2400" b="1" dirty="0" smtClean="0"/>
              <a:t>	</a:t>
            </a:r>
          </a:p>
          <a:p>
            <a:r>
              <a:rPr lang="en-US" sz="2400" b="1" dirty="0" smtClean="0"/>
              <a:t>	By </a:t>
            </a:r>
            <a:r>
              <a:rPr lang="en-US" sz="2400" b="1" dirty="0"/>
              <a:t>type of heat carrier</a:t>
            </a:r>
            <a:endParaRPr lang="ru-RU" sz="2400" dirty="0"/>
          </a:p>
          <a:p>
            <a:r>
              <a:rPr lang="en-US" sz="2400" dirty="0"/>
              <a:t>• H2O (water, see Water-water reactor)</a:t>
            </a:r>
            <a:endParaRPr lang="ru-RU" sz="2400" dirty="0"/>
          </a:p>
          <a:p>
            <a:r>
              <a:rPr lang="en-US" sz="2400" dirty="0"/>
              <a:t>•Gas, Graphite-gas reactor</a:t>
            </a:r>
            <a:endParaRPr lang="ru-RU" sz="2400" dirty="0"/>
          </a:p>
          <a:p>
            <a:r>
              <a:rPr lang="en-US" sz="2400" dirty="0"/>
              <a:t>• D2O (heavy water, see Heavy water nuclear Reactor),</a:t>
            </a:r>
            <a:endParaRPr lang="ru-RU" sz="2400" dirty="0"/>
          </a:p>
          <a:p>
            <a:r>
              <a:rPr lang="en-US" sz="2400" dirty="0"/>
              <a:t>• Liquid metal heat transfer reactor (LCT-a nuclear reactor that uses molten metal as a heat transfer medium</a:t>
            </a:r>
            <a:endParaRPr lang="ru-RU" sz="2400" dirty="0"/>
          </a:p>
          <a:p>
            <a:r>
              <a:rPr lang="en-US" sz="2400" dirty="0"/>
              <a:t>• Molten salt reactor ((liquid salt reactor, ZHSR, MSR)</a:t>
            </a:r>
            <a:endParaRPr lang="ru-RU" sz="2400" dirty="0"/>
          </a:p>
          <a:p>
            <a:r>
              <a:rPr lang="en-US" sz="2400" dirty="0"/>
              <a:t>• Nuclear reactor with a solid coolant – a nuclear reactor, the working fluid of the coolant of which, instead of water, is a material based on pyrolysis carbon.</a:t>
            </a:r>
            <a:endParaRPr lang="ru-RU" sz="2400" dirty="0"/>
          </a:p>
        </p:txBody>
      </p:sp>
    </p:spTree>
    <p:extLst>
      <p:ext uri="{BB962C8B-B14F-4D97-AF65-F5344CB8AC3E}">
        <p14:creationId xmlns:p14="http://schemas.microsoft.com/office/powerpoint/2010/main" val="342140112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479899" y="856357"/>
            <a:ext cx="11712101" cy="60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a:t>
            </a:r>
            <a:r>
              <a:rPr lang="en-US" sz="2400" b="1" dirty="0"/>
              <a:t>By type of moderator</a:t>
            </a:r>
            <a:endParaRPr lang="ru-RU" sz="2400" dirty="0"/>
          </a:p>
          <a:p>
            <a:r>
              <a:rPr lang="en-US" sz="2400" dirty="0"/>
              <a:t>• C (graphite, see Graphite-gas reactor, Graphite-water reactor)</a:t>
            </a:r>
            <a:endParaRPr lang="ru-RU" sz="2400" dirty="0"/>
          </a:p>
          <a:p>
            <a:r>
              <a:rPr lang="en-US" sz="2400" dirty="0"/>
              <a:t>• H2O (water, see Light-water reactor, Water-water reactor, WWER)</a:t>
            </a:r>
            <a:endParaRPr lang="ru-RU" sz="2400" dirty="0"/>
          </a:p>
          <a:p>
            <a:r>
              <a:rPr lang="en-US" sz="2400" dirty="0"/>
              <a:t>• D2O (heavy water, see Heavy Water Nuclear Reactor, CANDU)</a:t>
            </a:r>
            <a:endParaRPr lang="ru-RU" sz="2400" dirty="0"/>
          </a:p>
          <a:p>
            <a:r>
              <a:rPr lang="en-US" sz="2400" dirty="0"/>
              <a:t>• Be, </a:t>
            </a:r>
            <a:r>
              <a:rPr lang="en-US" sz="2400" dirty="0" err="1"/>
              <a:t>BeO</a:t>
            </a:r>
            <a:endParaRPr lang="ru-RU" sz="2400" dirty="0"/>
          </a:p>
          <a:p>
            <a:r>
              <a:rPr lang="en-US" sz="2400" dirty="0"/>
              <a:t>• Hydrides (compounds of hydrogen with metals and with non-metals having a lower electronegativity than hydrogen. For example, hydrogen compounds with halides, nitrogen, oxygen, carbon, and sulfur are not metal hydrides</a:t>
            </a:r>
            <a:endParaRPr lang="ru-RU" sz="2400" dirty="0"/>
          </a:p>
          <a:p>
            <a:r>
              <a:rPr lang="en-US" sz="2400" dirty="0"/>
              <a:t>• Without moderator (Fast Neutron reactor)</a:t>
            </a:r>
            <a:endParaRPr lang="ru-RU" sz="2400" dirty="0"/>
          </a:p>
          <a:p>
            <a:r>
              <a:rPr lang="en-US" sz="2400" b="1" dirty="0" smtClean="0"/>
              <a:t>	By </a:t>
            </a:r>
            <a:r>
              <a:rPr lang="en-US" sz="2400" b="1" dirty="0"/>
              <a:t>design</a:t>
            </a:r>
            <a:endParaRPr lang="ru-RU" sz="2400" dirty="0"/>
          </a:p>
          <a:p>
            <a:r>
              <a:rPr lang="en-US" sz="2400" dirty="0"/>
              <a:t>•  Hull reactors (reactor, the core is located inside a cylindrical housing)</a:t>
            </a:r>
            <a:endParaRPr lang="ru-RU" sz="2400" dirty="0"/>
          </a:p>
          <a:p>
            <a:r>
              <a:rPr lang="en-US" sz="2400" dirty="0"/>
              <a:t>•  Channel reactors</a:t>
            </a:r>
            <a:r>
              <a:rPr lang="ru-RU" sz="2400" dirty="0"/>
              <a:t>.</a:t>
            </a:r>
            <a:r>
              <a:rPr lang="en-US" sz="2400" dirty="0"/>
              <a:t> (without housing)</a:t>
            </a:r>
            <a:endParaRPr lang="ru-RU" sz="2400" dirty="0"/>
          </a:p>
          <a:p>
            <a:r>
              <a:rPr lang="en-US" sz="2400" b="1" dirty="0" smtClean="0"/>
              <a:t>	By </a:t>
            </a:r>
            <a:r>
              <a:rPr lang="en-US" sz="2400" b="1" dirty="0"/>
              <a:t>the method of generating steam</a:t>
            </a:r>
            <a:endParaRPr lang="ru-RU" sz="2400" dirty="0"/>
          </a:p>
          <a:p>
            <a:r>
              <a:rPr lang="en-US" sz="2400" dirty="0"/>
              <a:t>• Reactor with external steam generator (Water-water reactor, WWER)</a:t>
            </a:r>
            <a:endParaRPr lang="ru-RU" sz="2400" dirty="0"/>
          </a:p>
          <a:p>
            <a:r>
              <a:rPr lang="en-US" sz="2400" dirty="0"/>
              <a:t>• </a:t>
            </a:r>
            <a:r>
              <a:rPr lang="en-US" sz="2400" dirty="0" smtClean="0"/>
              <a:t>Boiling </a:t>
            </a:r>
            <a:r>
              <a:rPr lang="en-US" sz="2400" dirty="0"/>
              <a:t>Water Reactor (BWR) is a type of water-water reactor in which steam is generated directly in the core and sent to the turbine.</a:t>
            </a:r>
            <a:endParaRPr lang="ru-RU" sz="2400" dirty="0"/>
          </a:p>
        </p:txBody>
      </p:sp>
    </p:spTree>
    <p:extLst>
      <p:ext uri="{BB962C8B-B14F-4D97-AF65-F5344CB8AC3E}">
        <p14:creationId xmlns:p14="http://schemas.microsoft.com/office/powerpoint/2010/main" val="25593095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732818" y="745296"/>
            <a:ext cx="386836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dirty="0" smtClean="0"/>
              <a:t>Boiling </a:t>
            </a:r>
            <a:r>
              <a:rPr lang="en-US" sz="2400" dirty="0"/>
              <a:t>Water Reactor (BWR</a:t>
            </a:r>
            <a:r>
              <a:rPr lang="en-US" sz="2400" dirty="0" smtClean="0"/>
              <a:t>)</a:t>
            </a:r>
            <a:endParaRPr lang="ru-RU" sz="2400"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911" y="1157456"/>
            <a:ext cx="6008656" cy="370637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Прямоугольник 1"/>
          <p:cNvSpPr/>
          <p:nvPr/>
        </p:nvSpPr>
        <p:spPr>
          <a:xfrm>
            <a:off x="6450490" y="889285"/>
            <a:ext cx="5329618" cy="5307234"/>
          </a:xfrm>
          <a:prstGeom prst="rect">
            <a:avLst/>
          </a:prstGeom>
        </p:spPr>
        <p:txBody>
          <a:bodyPr wrap="square">
            <a:spAutoFit/>
          </a:bodyPr>
          <a:lstStyle/>
          <a:p>
            <a:pPr>
              <a:spcAft>
                <a:spcPts val="0"/>
              </a:spcAft>
            </a:pPr>
            <a:r>
              <a:rPr lang="en-US" dirty="0" smtClean="0">
                <a:latin typeface="Calibri (Основной текст)"/>
                <a:ea typeface="Times New Roman" panose="02020603050405020304" pitchFamily="18" charset="0"/>
              </a:rPr>
              <a:t>1. Reactor vessel</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2. Fuel assemblies</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3. The rods of the control and protection</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4. Circulation pumps</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5. Control rod drives</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6. Steam to the turbine</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7. </a:t>
            </a:r>
            <a:r>
              <a:rPr lang="en-US" sz="2200" dirty="0" smtClean="0">
                <a:latin typeface="Calibri (Основной текст)"/>
                <a:ea typeface="Times New Roman" panose="02020603050405020304" pitchFamily="18" charset="0"/>
              </a:rPr>
              <a:t>Make-up</a:t>
            </a:r>
            <a:r>
              <a:rPr lang="en-US" dirty="0" smtClean="0">
                <a:latin typeface="Calibri (Основной текст)"/>
                <a:ea typeface="Times New Roman" panose="02020603050405020304" pitchFamily="18" charset="0"/>
              </a:rPr>
              <a:t> water</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8. The high-pressure cylinder of the turbine</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9. The low-pressure cylinder of the turbine</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10. Turbo generator</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11. Pathogen</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12. The capacitor</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13. Condenser cooling water</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14. Make-up water heater</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15. Feed pump</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16. Condensate pump</a:t>
            </a:r>
            <a:endParaRPr lang="ru-RU" sz="2800" dirty="0" smtClean="0">
              <a:latin typeface="Calibri (Основной текст)"/>
              <a:ea typeface="Times New Roman" panose="02020603050405020304" pitchFamily="18" charset="0"/>
            </a:endParaRPr>
          </a:p>
          <a:p>
            <a:pPr>
              <a:spcAft>
                <a:spcPts val="0"/>
              </a:spcAft>
            </a:pPr>
            <a:r>
              <a:rPr lang="en-US" dirty="0" smtClean="0">
                <a:latin typeface="Calibri (Основной текст)"/>
                <a:ea typeface="Times New Roman" panose="02020603050405020304" pitchFamily="18" charset="0"/>
              </a:rPr>
              <a:t>17. Reinforced concrete fence</a:t>
            </a:r>
            <a:endParaRPr lang="ru-RU" sz="2800" dirty="0" smtClean="0">
              <a:latin typeface="Calibri (Основной текст)"/>
              <a:ea typeface="Times New Roman" panose="02020603050405020304" pitchFamily="18" charset="0"/>
            </a:endParaRPr>
          </a:p>
          <a:p>
            <a:r>
              <a:rPr lang="en-US" dirty="0" smtClean="0">
                <a:latin typeface="Calibri (Основной текст)"/>
                <a:ea typeface="Times New Roman" panose="02020603050405020304" pitchFamily="18" charset="0"/>
              </a:rPr>
              <a:t>18. Connection to the electrical network</a:t>
            </a:r>
            <a:endParaRPr lang="ru-RU" dirty="0">
              <a:latin typeface="Calibri (Основной текст)"/>
            </a:endParaRPr>
          </a:p>
        </p:txBody>
      </p:sp>
      <p:sp>
        <p:nvSpPr>
          <p:cNvPr id="8" name="Прямоугольник 7"/>
          <p:cNvSpPr/>
          <p:nvPr/>
        </p:nvSpPr>
        <p:spPr>
          <a:xfrm>
            <a:off x="126460" y="6054672"/>
            <a:ext cx="11938992" cy="646331"/>
          </a:xfrm>
          <a:prstGeom prst="rect">
            <a:avLst/>
          </a:prstGeom>
        </p:spPr>
        <p:txBody>
          <a:bodyPr wrap="square">
            <a:spAutoFit/>
          </a:bodyPr>
          <a:lstStyle/>
          <a:p>
            <a:r>
              <a:rPr lang="en-US" dirty="0" smtClean="0"/>
              <a:t>	In </a:t>
            </a:r>
            <a:r>
              <a:rPr lang="en-US" dirty="0"/>
              <a:t>addition to this type of reactor, fluidized channel nuclear reactors of the graphite-water type, for example, high-power channel reactor – HPCR (LWGR by IAEA), can be fluidized.</a:t>
            </a:r>
            <a:endParaRPr lang="ru-RU" dirty="0"/>
          </a:p>
        </p:txBody>
      </p:sp>
    </p:spTree>
    <p:extLst>
      <p:ext uri="{BB962C8B-B14F-4D97-AF65-F5344CB8AC3E}">
        <p14:creationId xmlns:p14="http://schemas.microsoft.com/office/powerpoint/2010/main" val="7971906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226980" y="708720"/>
            <a:ext cx="11838472" cy="60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Distinctive </a:t>
            </a:r>
            <a:r>
              <a:rPr lang="en-US" sz="2400" b="1" dirty="0"/>
              <a:t>features</a:t>
            </a:r>
            <a:endParaRPr lang="ru-RU" sz="2400" dirty="0"/>
          </a:p>
          <a:p>
            <a:r>
              <a:rPr lang="en-US" sz="2400" dirty="0" smtClean="0"/>
              <a:t>	In </a:t>
            </a:r>
            <a:r>
              <a:rPr lang="en-US" sz="2400" dirty="0"/>
              <a:t>nuclear power plants with non-boiling reactors, the water temperature in the primary circuit is lower than the boiling point. At the temperatures necessary to obtain an acceptable efficiency (more than 300 °C), this is possible only at high pressures (WWER-1000 (PWR by IAEA), the working pressure in the housing is 160 </a:t>
            </a:r>
            <a:r>
              <a:rPr lang="en-US" sz="2400" dirty="0" err="1"/>
              <a:t>atm</a:t>
            </a:r>
            <a:r>
              <a:rPr lang="en-US" sz="2400" dirty="0"/>
              <a:t>), which requires the creation of a high-strength housing. Saturated water vapor at a pressure of 12-60 </a:t>
            </a:r>
            <a:r>
              <a:rPr lang="en-US" sz="2400" dirty="0" err="1"/>
              <a:t>atm</a:t>
            </a:r>
            <a:r>
              <a:rPr lang="en-US" sz="2400" dirty="0"/>
              <a:t> at a temperature of up to 330 °C is produced in the second circuit. In boiling reactors, the steam-water mixture is produced in the core. The water pressure in the primary circuit is about 70 atm. At this pressure, the water boils in the core volume at a temperature of 280 °C. Boiling reactors have a number of advantages compared to non-boiling ones. In boiling reactors, the housing operates at a lower pressure, and there is no steam generator in the NPP circuit.</a:t>
            </a:r>
            <a:endParaRPr lang="ru-RU" sz="2400" dirty="0"/>
          </a:p>
          <a:p>
            <a:r>
              <a:rPr lang="en-US" sz="2400" dirty="0" smtClean="0"/>
              <a:t>	The </a:t>
            </a:r>
            <a:r>
              <a:rPr lang="en-US" sz="2400" dirty="0"/>
              <a:t>peculiarity of boiling reactors is that they do not have boron regulation, compensation for slow changes in reactivity (for example, fuel burnout) is made only by cross-shaped </a:t>
            </a:r>
            <a:r>
              <a:rPr lang="en-US" sz="2400" dirty="0" err="1"/>
              <a:t>intercasset</a:t>
            </a:r>
            <a:r>
              <a:rPr lang="en-US" sz="2400" dirty="0"/>
              <a:t> absorbers. Boron regulation is not feasible due to the good solubility of boron in steam (most of it will be carried away to the turbine). Boron is introduced only for the time of fuel overload to create a deep </a:t>
            </a:r>
            <a:r>
              <a:rPr lang="en-US" sz="2400" dirty="0" smtClean="0"/>
              <a:t>subcriticality.</a:t>
            </a:r>
            <a:endParaRPr lang="ru-RU" sz="2400" dirty="0"/>
          </a:p>
        </p:txBody>
      </p:sp>
    </p:spTree>
    <p:extLst>
      <p:ext uri="{BB962C8B-B14F-4D97-AF65-F5344CB8AC3E}">
        <p14:creationId xmlns:p14="http://schemas.microsoft.com/office/powerpoint/2010/main" val="388705725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765420" y="929742"/>
            <a:ext cx="1142658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a:t>
            </a:r>
            <a:r>
              <a:rPr lang="en-US" sz="2400" dirty="0" smtClean="0"/>
              <a:t>In </a:t>
            </a:r>
            <a:r>
              <a:rPr lang="en-US" sz="2400" dirty="0"/>
              <a:t>most fluidized reactors, the control and protection system's absorbing rods are located at the bottom. Thus, their efficiency is significantly increased, since the maximum of the thermal neutron flux in this type of reactor is shifted to the lower part of the core. Such a scheme is also more convenient for fuel overloads and frees the upper part of the reactor from the (Control and protection system (CPS) drives, thus allowing for more convenient steam separation).</a:t>
            </a:r>
            <a:endParaRPr lang="ru-RU" sz="2400" dirty="0"/>
          </a:p>
        </p:txBody>
      </p:sp>
    </p:spTree>
    <p:extLst>
      <p:ext uri="{BB962C8B-B14F-4D97-AF65-F5344CB8AC3E}">
        <p14:creationId xmlns:p14="http://schemas.microsoft.com/office/powerpoint/2010/main" val="40852194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9000" b="-9000"/>
          </a:stretch>
        </a:blipFill>
        <a:effectLst/>
      </p:bgPr>
    </p:bg>
    <p:spTree>
      <p:nvGrpSpPr>
        <p:cNvPr id="1" name=""/>
        <p:cNvGrpSpPr/>
        <p:nvPr/>
      </p:nvGrpSpPr>
      <p:grpSpPr>
        <a:xfrm>
          <a:off x="0" y="0"/>
          <a:ext cx="0" cy="0"/>
          <a:chOff x="0" y="0"/>
          <a:chExt cx="0" cy="0"/>
        </a:xfrm>
      </p:grpSpPr>
      <p:sp>
        <p:nvSpPr>
          <p:cNvPr id="11" name="Заголовок 3"/>
          <p:cNvSpPr>
            <a:spLocks noGrp="1"/>
          </p:cNvSpPr>
          <p:nvPr>
            <p:ph type="ctrTitle"/>
          </p:nvPr>
        </p:nvSpPr>
        <p:spPr>
          <a:xfrm>
            <a:off x="3356043" y="81968"/>
            <a:ext cx="8764620" cy="475946"/>
          </a:xfrm>
        </p:spPr>
        <p:txBody>
          <a:bodyPr>
            <a:noAutofit/>
          </a:bodyPr>
          <a:lstStyle/>
          <a:p>
            <a:pPr fontAlgn="t"/>
            <a:r>
              <a:rPr lang="en-US" sz="2800" b="1" dirty="0" smtClean="0">
                <a:solidFill>
                  <a:schemeClr val="accent5">
                    <a:lumMod val="50000"/>
                  </a:schemeClr>
                </a:solidFill>
              </a:rPr>
              <a:t>INVESTMENT DESIGN INNOVATION</a:t>
            </a:r>
            <a:r>
              <a:rPr lang="ru-RU" sz="2800" b="1" dirty="0" smtClean="0">
                <a:solidFill>
                  <a:schemeClr val="accent5">
                    <a:lumMod val="50000"/>
                  </a:schemeClr>
                </a:solidFill>
              </a:rPr>
              <a:t> </a:t>
            </a:r>
            <a:r>
              <a:rPr lang="en-US" sz="2800" b="1" dirty="0" smtClean="0">
                <a:solidFill>
                  <a:schemeClr val="accent5">
                    <a:lumMod val="50000"/>
                  </a:schemeClr>
                </a:solidFill>
              </a:rPr>
              <a:t> IN THE ENERGY SYSTEM</a:t>
            </a:r>
            <a:endParaRPr lang="ru-RU" sz="2800" dirty="0">
              <a:solidFill>
                <a:schemeClr val="accent5">
                  <a:lumMod val="50000"/>
                </a:schemeClr>
              </a:solidFill>
            </a:endParaRPr>
          </a:p>
        </p:txBody>
      </p:sp>
      <p:cxnSp>
        <p:nvCxnSpPr>
          <p:cNvPr id="12" name="Прямая соединительная линия 11"/>
          <p:cNvCxnSpPr/>
          <p:nvPr/>
        </p:nvCxnSpPr>
        <p:spPr>
          <a:xfrm>
            <a:off x="2869863" y="571485"/>
            <a:ext cx="9163251" cy="38501"/>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5" name="Rectangle 3"/>
          <p:cNvSpPr>
            <a:spLocks noChangeArrowheads="1"/>
          </p:cNvSpPr>
          <p:nvPr/>
        </p:nvSpPr>
        <p:spPr bwMode="auto">
          <a:xfrm>
            <a:off x="269131" y="909163"/>
            <a:ext cx="11763983"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n-US" sz="2400" b="1" dirty="0" smtClean="0"/>
              <a:t>	</a:t>
            </a:r>
            <a:r>
              <a:rPr lang="en-US" sz="2400" b="1" dirty="0"/>
              <a:t>13.3 IAEA Classification </a:t>
            </a:r>
            <a:endParaRPr lang="ru-RU" sz="2400" dirty="0"/>
          </a:p>
          <a:p>
            <a:pPr algn="just"/>
            <a:r>
              <a:rPr lang="en-US" sz="2400" dirty="0" smtClean="0"/>
              <a:t>	</a:t>
            </a:r>
          </a:p>
          <a:p>
            <a:pPr algn="just"/>
            <a:r>
              <a:rPr lang="en-US" sz="2400" dirty="0"/>
              <a:t>	</a:t>
            </a:r>
            <a:r>
              <a:rPr lang="en-US" sz="2400" dirty="0" smtClean="0"/>
              <a:t>International </a:t>
            </a:r>
            <a:r>
              <a:rPr lang="en-US" sz="2400" dirty="0"/>
              <a:t>Atomic Energy Agency — IAEA </a:t>
            </a:r>
            <a:endParaRPr lang="ru-RU" sz="2400" dirty="0"/>
          </a:p>
          <a:p>
            <a:pPr algn="just"/>
            <a:r>
              <a:rPr lang="en-US" sz="2400" dirty="0" smtClean="0"/>
              <a:t>	Headquarters </a:t>
            </a:r>
            <a:r>
              <a:rPr lang="en-US" sz="2400" dirty="0"/>
              <a:t>Vienna, Austria</a:t>
            </a:r>
            <a:endParaRPr lang="ru-RU" sz="2400" dirty="0"/>
          </a:p>
          <a:p>
            <a:pPr algn="just"/>
            <a:r>
              <a:rPr lang="en-US" sz="2400" dirty="0" smtClean="0"/>
              <a:t>	</a:t>
            </a:r>
          </a:p>
          <a:p>
            <a:pPr algn="just"/>
            <a:r>
              <a:rPr lang="en-US" sz="2400" dirty="0" smtClean="0"/>
              <a:t>	The </a:t>
            </a:r>
            <a:r>
              <a:rPr lang="en-US" sz="2400" dirty="0"/>
              <a:t>member states of the International Atomic Energy Agency (IAEA) are those states which have joined the international organization that seeks to promote the peaceful use of nuclear energy, and to inhibit its use for any military purpose, including nuclear weapons. The IAEA was established as an autonomous organization on 29 July 1957. Though established independently of the United Nations through its own international treaty, the IAEA Statute,[1] the IAEA reports to both the UN General Assembly and Security Council. During 1956, an IAEA Statute Conference was held to draft the founding documents for the IAEA, and the IAEA Statute was completed at a conference in 1957.</a:t>
            </a:r>
            <a:endParaRPr lang="ru-RU" sz="2400" dirty="0"/>
          </a:p>
        </p:txBody>
      </p:sp>
    </p:spTree>
    <p:extLst>
      <p:ext uri="{BB962C8B-B14F-4D97-AF65-F5344CB8AC3E}">
        <p14:creationId xmlns:p14="http://schemas.microsoft.com/office/powerpoint/2010/main" val="373028584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3872" y="2734723"/>
            <a:ext cx="6124043" cy="3892444"/>
          </a:xfrm>
          <a:prstGeom prst="rect">
            <a:avLst/>
          </a:prstGeom>
          <a:ln>
            <a:noFill/>
          </a:ln>
          <a:effectLst>
            <a:softEdge rad="112500"/>
          </a:effectLst>
        </p:spPr>
      </p:pic>
      <p:pic>
        <p:nvPicPr>
          <p:cNvPr id="11" name="Рисунок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67057" y="878984"/>
            <a:ext cx="5396515" cy="3188371"/>
          </a:xfrm>
          <a:prstGeom prst="rect">
            <a:avLst/>
          </a:prstGeom>
          <a:ln>
            <a:noFill/>
          </a:ln>
          <a:effectLst>
            <a:softEdge rad="112500"/>
          </a:effectLst>
        </p:spPr>
      </p:pic>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301154"/>
            <a:ext cx="2147037" cy="2147037"/>
          </a:xfrm>
          <a:prstGeom prst="ellipse">
            <a:avLst/>
          </a:prstGeom>
          <a:ln>
            <a:noFill/>
          </a:ln>
          <a:effectLst>
            <a:softEdge rad="112500"/>
          </a:effectLst>
        </p:spPr>
      </p:pic>
    </p:spTree>
    <p:extLst>
      <p:ext uri="{BB962C8B-B14F-4D97-AF65-F5344CB8AC3E}">
        <p14:creationId xmlns:p14="http://schemas.microsoft.com/office/powerpoint/2010/main" val="27788825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2000" b="-2000"/>
          </a:stretch>
        </a:blipFill>
        <a:effectLst/>
      </p:bgPr>
    </p:bg>
    <p:spTree>
      <p:nvGrpSpPr>
        <p:cNvPr id="1" name=""/>
        <p:cNvGrpSpPr/>
        <p:nvPr/>
      </p:nvGrpSpPr>
      <p:grpSpPr>
        <a:xfrm>
          <a:off x="0" y="0"/>
          <a:ext cx="0" cy="0"/>
          <a:chOff x="0" y="0"/>
          <a:chExt cx="0" cy="0"/>
        </a:xfrm>
      </p:grpSpPr>
      <p:sp>
        <p:nvSpPr>
          <p:cNvPr id="11" name="Заголовок 3"/>
          <p:cNvSpPr>
            <a:spLocks noGrp="1"/>
          </p:cNvSpPr>
          <p:nvPr>
            <p:ph type="ctrTitle"/>
          </p:nvPr>
        </p:nvSpPr>
        <p:spPr>
          <a:xfrm>
            <a:off x="3356043" y="81968"/>
            <a:ext cx="8764620" cy="475946"/>
          </a:xfrm>
        </p:spPr>
        <p:txBody>
          <a:bodyPr>
            <a:noAutofit/>
          </a:bodyPr>
          <a:lstStyle/>
          <a:p>
            <a:pPr fontAlgn="t"/>
            <a:r>
              <a:rPr lang="en-US" sz="2800" b="1" dirty="0" smtClean="0">
                <a:solidFill>
                  <a:schemeClr val="accent5">
                    <a:lumMod val="50000"/>
                  </a:schemeClr>
                </a:solidFill>
              </a:rPr>
              <a:t>INVESTMENT DESIGN INNOVATION</a:t>
            </a:r>
            <a:r>
              <a:rPr lang="ru-RU" sz="2800" b="1" dirty="0" smtClean="0">
                <a:solidFill>
                  <a:schemeClr val="accent5">
                    <a:lumMod val="50000"/>
                  </a:schemeClr>
                </a:solidFill>
              </a:rPr>
              <a:t> </a:t>
            </a:r>
            <a:r>
              <a:rPr lang="en-US" sz="2800" b="1" dirty="0" smtClean="0">
                <a:solidFill>
                  <a:schemeClr val="accent5">
                    <a:lumMod val="50000"/>
                  </a:schemeClr>
                </a:solidFill>
              </a:rPr>
              <a:t> IN THE ENERGY SYSTEM</a:t>
            </a:r>
            <a:endParaRPr lang="ru-RU" sz="2800" dirty="0">
              <a:solidFill>
                <a:schemeClr val="accent5">
                  <a:lumMod val="50000"/>
                </a:schemeClr>
              </a:solidFill>
            </a:endParaRPr>
          </a:p>
        </p:txBody>
      </p:sp>
      <p:cxnSp>
        <p:nvCxnSpPr>
          <p:cNvPr id="12" name="Прямая соединительная линия 11"/>
          <p:cNvCxnSpPr/>
          <p:nvPr/>
        </p:nvCxnSpPr>
        <p:spPr>
          <a:xfrm>
            <a:off x="2869863" y="571485"/>
            <a:ext cx="9163251" cy="38501"/>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Rectangle 3"/>
          <p:cNvSpPr>
            <a:spLocks noChangeArrowheads="1"/>
          </p:cNvSpPr>
          <p:nvPr/>
        </p:nvSpPr>
        <p:spPr bwMode="auto">
          <a:xfrm>
            <a:off x="739302" y="893366"/>
            <a:ext cx="887162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a:t>Tutorial 13. </a:t>
            </a:r>
            <a:r>
              <a:rPr lang="en-US" sz="2400" b="1" dirty="0" smtClean="0"/>
              <a:t> ENERGY INVESTMENT OBJECTS </a:t>
            </a:r>
            <a:endParaRPr lang="ru-RU" sz="2400" b="1" dirty="0" smtClean="0"/>
          </a:p>
          <a:p>
            <a:r>
              <a:rPr lang="en-US" sz="2400" b="1" dirty="0" smtClean="0"/>
              <a:t>Part </a:t>
            </a:r>
            <a:r>
              <a:rPr lang="en-US" sz="2400" b="1" dirty="0"/>
              <a:t>2. Nuclear energy</a:t>
            </a:r>
            <a:endParaRPr lang="ru-RU" sz="2400" dirty="0"/>
          </a:p>
        </p:txBody>
      </p:sp>
      <p:sp>
        <p:nvSpPr>
          <p:cNvPr id="5" name="Rectangle 3"/>
          <p:cNvSpPr>
            <a:spLocks noChangeArrowheads="1"/>
          </p:cNvSpPr>
          <p:nvPr/>
        </p:nvSpPr>
        <p:spPr bwMode="auto">
          <a:xfrm>
            <a:off x="739302" y="1890857"/>
            <a:ext cx="966686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13.1. Basic definitions, the principle of operation of nuclear power plants.</a:t>
            </a:r>
            <a:endParaRPr lang="ru-RU" sz="2400" dirty="0" smtClean="0"/>
          </a:p>
          <a:p>
            <a:r>
              <a:rPr lang="en-US" sz="2400" b="1" dirty="0" smtClean="0"/>
              <a:t>13.2. Classification of nuclear power plants</a:t>
            </a:r>
            <a:endParaRPr lang="ru-RU" sz="2400" dirty="0" smtClean="0"/>
          </a:p>
          <a:p>
            <a:r>
              <a:rPr lang="en-US" sz="2400" b="1" dirty="0" smtClean="0"/>
              <a:t>13.3. IAEA Classification</a:t>
            </a:r>
            <a:endParaRPr lang="ru-RU" sz="2400" dirty="0" smtClean="0"/>
          </a:p>
          <a:p>
            <a:r>
              <a:rPr lang="en-US" sz="2400" b="1" dirty="0" smtClean="0"/>
              <a:t>13.4. Pressurized water reactors (PWR)</a:t>
            </a:r>
            <a:endParaRPr lang="ru-RU" sz="2400" dirty="0" smtClean="0"/>
          </a:p>
          <a:p>
            <a:r>
              <a:rPr lang="en-US" sz="2400" b="1" dirty="0" smtClean="0"/>
              <a:t>13.5. Boiling water reactors (BWR)</a:t>
            </a:r>
            <a:endParaRPr lang="ru-RU" sz="2400" dirty="0" smtClean="0"/>
          </a:p>
          <a:p>
            <a:r>
              <a:rPr lang="en-US" sz="2400" b="1" dirty="0" smtClean="0"/>
              <a:t>13.6. High-Power Channel Reactor (HPCR)</a:t>
            </a:r>
            <a:endParaRPr lang="ru-RU" sz="2400" dirty="0" smtClean="0"/>
          </a:p>
          <a:p>
            <a:r>
              <a:rPr lang="en-US" sz="2400" b="1" dirty="0" smtClean="0"/>
              <a:t>13.7. World nuclear energy</a:t>
            </a:r>
            <a:endParaRPr lang="ru-RU" sz="2400" b="1" dirty="0" smtClean="0"/>
          </a:p>
          <a:p>
            <a:r>
              <a:rPr lang="en-US" sz="2400" b="1" dirty="0" smtClean="0"/>
              <a:t>13.8. Fast breeder Neutron Reactor</a:t>
            </a:r>
            <a:endParaRPr lang="ru-RU" sz="2400" dirty="0"/>
          </a:p>
        </p:txBody>
      </p:sp>
    </p:spTree>
    <p:extLst>
      <p:ext uri="{BB962C8B-B14F-4D97-AF65-F5344CB8AC3E}">
        <p14:creationId xmlns:p14="http://schemas.microsoft.com/office/powerpoint/2010/main" val="46622666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0" y="487025"/>
            <a:ext cx="12192000" cy="6370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a:t>
            </a:r>
            <a:r>
              <a:rPr lang="en-US" sz="2400" dirty="0"/>
              <a:t>The purpose of the Agency's work in the country is to state that work in the peaceful nuclear field does not switch to military purposes. By signing such an agreement, the state guarantees that it does not conduct military-oriented research, which is why this document is called a guarantee agreement. At the same time, the IAEA is a purely technical body. It cannot give a political assessment of the activities of a particular State. The IAEA has no right to speculate — the Agency works only with irrefutable facts, basing its conclusions solely on the tangible results of inspections. The IAEA safeguards system cannot physically prevent the transfer of nuclear material from peaceful to military purposes, but only allows the detection of the transfer of material under safeguards or the misuse of a facility under safeguards and initiates a review of such facts in the UN. At the same time, the Agency's conclusions are extremely cautious and correct.</a:t>
            </a:r>
            <a:endParaRPr lang="ru-RU" sz="2400" dirty="0"/>
          </a:p>
          <a:p>
            <a:r>
              <a:rPr lang="en-US" sz="2400" dirty="0" smtClean="0"/>
              <a:t>	The </a:t>
            </a:r>
            <a:r>
              <a:rPr lang="en-US" sz="2400" dirty="0"/>
              <a:t>Agency's functions include:</a:t>
            </a:r>
            <a:endParaRPr lang="ru-RU" sz="2400" dirty="0"/>
          </a:p>
          <a:p>
            <a:r>
              <a:rPr lang="en-US" sz="2400" dirty="0"/>
              <a:t>• Promotion of research and development in the field of peaceful uses of nuclear energy;</a:t>
            </a:r>
            <a:endParaRPr lang="ru-RU" sz="2400" dirty="0"/>
          </a:p>
          <a:p>
            <a:r>
              <a:rPr lang="en-US" sz="2400" dirty="0"/>
              <a:t>•  Encouraging the exchange of scientific achievements and methods;</a:t>
            </a:r>
            <a:endParaRPr lang="ru-RU" sz="2400" dirty="0"/>
          </a:p>
          <a:p>
            <a:r>
              <a:rPr lang="en-US" sz="2400" dirty="0"/>
              <a:t>•  Creation and implementation of a system of guarantees that civil nuclear programs and developments will not be used for military purposes;;</a:t>
            </a:r>
            <a:endParaRPr lang="ru-RU" sz="2400" dirty="0"/>
          </a:p>
          <a:p>
            <a:r>
              <a:rPr lang="en-US" sz="2400" dirty="0"/>
              <a:t>•  Development, establishment and adaptation of occupational health and safety standards.</a:t>
            </a:r>
            <a:endParaRPr lang="ru-RU" sz="2400" dirty="0"/>
          </a:p>
        </p:txBody>
      </p:sp>
    </p:spTree>
    <p:extLst>
      <p:ext uri="{BB962C8B-B14F-4D97-AF65-F5344CB8AC3E}">
        <p14:creationId xmlns:p14="http://schemas.microsoft.com/office/powerpoint/2010/main" val="336473412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0" y="1031459"/>
            <a:ext cx="12192000"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a:t>
            </a:r>
            <a:r>
              <a:rPr lang="en-US" sz="2400" b="1" dirty="0"/>
              <a:t>IAEA </a:t>
            </a:r>
            <a:r>
              <a:rPr lang="en-US" sz="2400" b="1" dirty="0" smtClean="0"/>
              <a:t>Classification</a:t>
            </a:r>
          </a:p>
          <a:p>
            <a:endParaRPr lang="ru-RU" sz="2400" b="1" dirty="0"/>
          </a:p>
          <a:p>
            <a:r>
              <a:rPr lang="en-US" sz="2400" dirty="0"/>
              <a:t>• PWR (pressurized water reactors) – water-water reactor (reactor with water under pressure);</a:t>
            </a:r>
            <a:endParaRPr lang="ru-RU" sz="2400" b="1" dirty="0"/>
          </a:p>
          <a:p>
            <a:r>
              <a:rPr lang="en-US" sz="2400" dirty="0"/>
              <a:t>• BWR (boiling water reactor);</a:t>
            </a:r>
            <a:endParaRPr lang="ru-RU" sz="2400" b="1" dirty="0"/>
          </a:p>
          <a:p>
            <a:r>
              <a:rPr lang="en-US" sz="2400" dirty="0"/>
              <a:t>• FBR (fast breeder reactor);</a:t>
            </a:r>
            <a:endParaRPr lang="ru-RU" sz="2400" b="1" dirty="0"/>
          </a:p>
          <a:p>
            <a:r>
              <a:rPr lang="en-US" sz="2400" dirty="0"/>
              <a:t>• GCR (gas-cooled reactor);</a:t>
            </a:r>
            <a:endParaRPr lang="ru-RU" sz="2400" b="1" dirty="0"/>
          </a:p>
          <a:p>
            <a:r>
              <a:rPr lang="en-US" sz="2400" dirty="0"/>
              <a:t>• LWGR (light water graphite reactor) – graphite-water reactor (a heterogeneous nuclear reactor that uses graphite as a moderator and ordinary water as a coolant. According to the uranium-graphite scheme, the first experimental and industrial reactors were made, as well as reactors for nuclear power plants, including the reactor. The world's first nuclear power plant was a uranium-graphite (Reactor). Currently, several civil power nuclear power plants with uranium-graphite reactors are operating, including high-power channel reactor HPCR -type reactors.</a:t>
            </a:r>
            <a:endParaRPr lang="ru-RU" sz="2400" b="1" dirty="0"/>
          </a:p>
          <a:p>
            <a:r>
              <a:rPr lang="en-US" sz="2400" dirty="0"/>
              <a:t>• PHWR (pressurized heavy water reactor)</a:t>
            </a:r>
            <a:endParaRPr lang="ru-RU" sz="2400" b="1" dirty="0"/>
          </a:p>
          <a:p>
            <a:r>
              <a:rPr lang="en-US" sz="2400" b="1" dirty="0" smtClean="0"/>
              <a:t>	</a:t>
            </a:r>
          </a:p>
          <a:p>
            <a:r>
              <a:rPr lang="en-US" sz="2400" b="1" dirty="0" smtClean="0"/>
              <a:t>The </a:t>
            </a:r>
            <a:r>
              <a:rPr lang="en-US" sz="2400" b="1" dirty="0"/>
              <a:t>most common in the world are water-water (about 62 %) and boiling (20 %) reactors.</a:t>
            </a:r>
            <a:endParaRPr lang="ru-RU" sz="2400" b="1" dirty="0"/>
          </a:p>
        </p:txBody>
      </p:sp>
    </p:spTree>
    <p:extLst>
      <p:ext uri="{BB962C8B-B14F-4D97-AF65-F5344CB8AC3E}">
        <p14:creationId xmlns:p14="http://schemas.microsoft.com/office/powerpoint/2010/main" val="31250280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2000" b="-2000"/>
          </a:stretch>
        </a:blipFill>
        <a:effectLst/>
      </p:bgPr>
    </p:bg>
    <p:spTree>
      <p:nvGrpSpPr>
        <p:cNvPr id="1" name=""/>
        <p:cNvGrpSpPr/>
        <p:nvPr/>
      </p:nvGrpSpPr>
      <p:grpSpPr>
        <a:xfrm>
          <a:off x="0" y="0"/>
          <a:ext cx="0" cy="0"/>
          <a:chOff x="0" y="0"/>
          <a:chExt cx="0" cy="0"/>
        </a:xfrm>
      </p:grpSpPr>
      <p:sp>
        <p:nvSpPr>
          <p:cNvPr id="11" name="Заголовок 3"/>
          <p:cNvSpPr>
            <a:spLocks noGrp="1"/>
          </p:cNvSpPr>
          <p:nvPr>
            <p:ph type="ctrTitle"/>
          </p:nvPr>
        </p:nvSpPr>
        <p:spPr>
          <a:xfrm>
            <a:off x="3356043" y="81968"/>
            <a:ext cx="8764620" cy="475946"/>
          </a:xfrm>
        </p:spPr>
        <p:txBody>
          <a:bodyPr>
            <a:noAutofit/>
          </a:bodyPr>
          <a:lstStyle/>
          <a:p>
            <a:pPr fontAlgn="t"/>
            <a:r>
              <a:rPr lang="en-US" sz="2800" b="1" dirty="0" smtClean="0">
                <a:solidFill>
                  <a:schemeClr val="accent5">
                    <a:lumMod val="50000"/>
                  </a:schemeClr>
                </a:solidFill>
              </a:rPr>
              <a:t>INVESTMENT DESIGN INNOVATION</a:t>
            </a:r>
            <a:r>
              <a:rPr lang="ru-RU" sz="2800" b="1" dirty="0" smtClean="0">
                <a:solidFill>
                  <a:schemeClr val="accent5">
                    <a:lumMod val="50000"/>
                  </a:schemeClr>
                </a:solidFill>
              </a:rPr>
              <a:t> </a:t>
            </a:r>
            <a:r>
              <a:rPr lang="en-US" sz="2800" b="1" dirty="0" smtClean="0">
                <a:solidFill>
                  <a:schemeClr val="accent5">
                    <a:lumMod val="50000"/>
                  </a:schemeClr>
                </a:solidFill>
              </a:rPr>
              <a:t> IN THE ENERGY SYSTEM</a:t>
            </a:r>
            <a:endParaRPr lang="ru-RU" sz="2800" dirty="0">
              <a:solidFill>
                <a:schemeClr val="accent5">
                  <a:lumMod val="50000"/>
                </a:schemeClr>
              </a:solidFill>
            </a:endParaRPr>
          </a:p>
        </p:txBody>
      </p:sp>
      <p:cxnSp>
        <p:nvCxnSpPr>
          <p:cNvPr id="12" name="Прямая соединительная линия 11"/>
          <p:cNvCxnSpPr/>
          <p:nvPr/>
        </p:nvCxnSpPr>
        <p:spPr>
          <a:xfrm>
            <a:off x="2869863" y="571485"/>
            <a:ext cx="9163251" cy="38501"/>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5" name="Rectangle 3"/>
          <p:cNvSpPr>
            <a:spLocks noChangeArrowheads="1"/>
          </p:cNvSpPr>
          <p:nvPr/>
        </p:nvSpPr>
        <p:spPr bwMode="auto">
          <a:xfrm>
            <a:off x="0" y="822412"/>
            <a:ext cx="6702358"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13.4 </a:t>
            </a:r>
            <a:r>
              <a:rPr lang="en-US" sz="2400" b="1" dirty="0"/>
              <a:t>WWER (PWR by IAEA</a:t>
            </a:r>
            <a:r>
              <a:rPr lang="en-US" sz="2400" b="1" dirty="0" smtClean="0"/>
              <a:t>)</a:t>
            </a:r>
          </a:p>
          <a:p>
            <a:endParaRPr lang="ru-RU" sz="2400" dirty="0"/>
          </a:p>
          <a:p>
            <a:pPr algn="just"/>
            <a:r>
              <a:rPr lang="en-US" sz="2400" b="1" dirty="0" smtClean="0"/>
              <a:t>	WWER</a:t>
            </a:r>
            <a:r>
              <a:rPr lang="en-US" sz="2400" dirty="0" smtClean="0"/>
              <a:t> </a:t>
            </a:r>
            <a:r>
              <a:rPr lang="en-US" sz="2400" dirty="0"/>
              <a:t>(Water-Water Power Reactor) is a two-circuit water-water hull power nuclear reactor with pressurized water, one of the most successful branches of the development of nuclear power plants, which has become widespread in the world.</a:t>
            </a:r>
            <a:endParaRPr lang="ru-RU" sz="2400"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857" y="3651536"/>
            <a:ext cx="4669607" cy="3206463"/>
          </a:xfrm>
          <a:prstGeom prst="rect">
            <a:avLst/>
          </a:prstGeom>
          <a:ln>
            <a:noFill/>
          </a:ln>
          <a:effectLst>
            <a:softEdge rad="112500"/>
          </a:effectLst>
        </p:spPr>
      </p:pic>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40102" y="703829"/>
            <a:ext cx="4893012" cy="6035587"/>
          </a:xfrm>
          <a:prstGeom prst="rect">
            <a:avLst/>
          </a:prstGeom>
          <a:ln>
            <a:noFill/>
          </a:ln>
          <a:effectLst>
            <a:softEdge rad="112500"/>
          </a:effectLst>
        </p:spPr>
      </p:pic>
    </p:spTree>
    <p:extLst>
      <p:ext uri="{BB962C8B-B14F-4D97-AF65-F5344CB8AC3E}">
        <p14:creationId xmlns:p14="http://schemas.microsoft.com/office/powerpoint/2010/main" val="15970597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327747" y="708720"/>
            <a:ext cx="11731558"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n-US" sz="2400" b="1" dirty="0" smtClean="0"/>
              <a:t>	</a:t>
            </a:r>
            <a:r>
              <a:rPr lang="en-US" sz="2400" dirty="0"/>
              <a:t>Scheme of the first circuit with the WWER-1000/1200</a:t>
            </a:r>
            <a:r>
              <a:rPr lang="en-US" sz="2400" dirty="0" smtClean="0"/>
              <a:t>.</a:t>
            </a:r>
            <a:endParaRPr lang="ru-RU" sz="2400" dirty="0" smtClean="0"/>
          </a:p>
          <a:p>
            <a:pPr algn="just"/>
            <a:endParaRPr lang="ru-RU" sz="2400" b="1" dirty="0"/>
          </a:p>
          <a:p>
            <a:pPr algn="just"/>
            <a:r>
              <a:rPr lang="ru-RU" sz="2400" dirty="0" smtClean="0"/>
              <a:t>	</a:t>
            </a:r>
            <a:r>
              <a:rPr lang="en-US" sz="2400" dirty="0" smtClean="0"/>
              <a:t>The </a:t>
            </a:r>
            <a:r>
              <a:rPr lang="en-US" sz="2400" dirty="0"/>
              <a:t>pressurized water reactor is so named because the first coolant (1) passing through the core of the nuclear reactor (2) is under pressure, which prevents it from boiling. The fuel, uranium-235, is loaded into the reactor in capsules ("tablets") (3) placed in fuel rods (4). To prevent an uncontrolled chain reaction, the fuel rods are separated by graphite control rods (5). All rods are loaded into the reactor from above (6). The first heat carrier is heated by the fission reaction taking place in the fuel rods, and is sent to the steam generator (7), where it overheats the second heat carrier. The second heat carrier (8) leaves the protective vessel (9) and rotates the turbine (10), which, by means of a generator (11), produces electricity. The third heat carrier (12) cools the second heat carrier by transferring heat to the sea, river or lake. Reducing the temperature of the second coolant increases the efficiency of heat transfer from the first to the second coolant The attached photo shows the core of the nuclear reactor (dark steep zone) during the charging period-when the first fuel load is placed in the reactor core</a:t>
            </a:r>
            <a:r>
              <a:rPr lang="en-US" sz="2400" dirty="0" smtClean="0"/>
              <a:t>.</a:t>
            </a:r>
            <a:endParaRPr lang="ru-RU" sz="2400" dirty="0"/>
          </a:p>
        </p:txBody>
      </p:sp>
    </p:spTree>
    <p:extLst>
      <p:ext uri="{BB962C8B-B14F-4D97-AF65-F5344CB8AC3E}">
        <p14:creationId xmlns:p14="http://schemas.microsoft.com/office/powerpoint/2010/main" val="74203333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333894" y="1132477"/>
            <a:ext cx="11553306"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a:t>
            </a:r>
            <a:r>
              <a:rPr lang="en-US" sz="2400" b="1" dirty="0"/>
              <a:t>Fuel element</a:t>
            </a:r>
            <a:r>
              <a:rPr lang="en-US" sz="2400" dirty="0"/>
              <a:t> (fuel element) is the main structural element of the core of a heterogeneous nuclear reactor containing nuclear fuel. In fuel rods, the heavy nuclei </a:t>
            </a:r>
            <a:r>
              <a:rPr lang="en-US" sz="2400" baseline="30000" dirty="0"/>
              <a:t>235</a:t>
            </a:r>
            <a:r>
              <a:rPr lang="en-US" sz="2400" dirty="0"/>
              <a:t>U, </a:t>
            </a:r>
            <a:r>
              <a:rPr lang="en-US" sz="2400" baseline="30000" dirty="0"/>
              <a:t>239</a:t>
            </a:r>
            <a:r>
              <a:rPr lang="en-US" sz="2400" dirty="0"/>
              <a:t>Pu or </a:t>
            </a:r>
            <a:r>
              <a:rPr lang="en-US" sz="2400" baseline="30000" dirty="0"/>
              <a:t>233</a:t>
            </a:r>
            <a:r>
              <a:rPr lang="en-US" sz="2400" dirty="0"/>
              <a:t>U are divided, accompanied by the release of thermal energy, which is then transferred to the heat carrier. Fuel rods consist of a fuel core, a shell, and end parts. The type of fuel element is determined by the type and purpose of the reactor, the parameters of the coolant. The fuel element must provide reliable heat removal from the fuel to the heat carrier.</a:t>
            </a:r>
            <a:endParaRPr lang="ru-RU" sz="2400" dirty="0"/>
          </a:p>
          <a:p>
            <a:r>
              <a:rPr lang="ru-RU" sz="2400" dirty="0" smtClean="0"/>
              <a:t>	</a:t>
            </a:r>
            <a:r>
              <a:rPr lang="en-US" sz="2400" dirty="0" smtClean="0"/>
              <a:t>In </a:t>
            </a:r>
            <a:r>
              <a:rPr lang="en-US" sz="2400" dirty="0"/>
              <a:t>most modern power reactors, the fuel rod is a rod with a diameter of 9.1-13.5 mm and a length of several meters.</a:t>
            </a:r>
            <a:endParaRPr lang="ru-RU" sz="2400" dirty="0"/>
          </a:p>
        </p:txBody>
      </p:sp>
    </p:spTree>
    <p:extLst>
      <p:ext uri="{BB962C8B-B14F-4D97-AF65-F5344CB8AC3E}">
        <p14:creationId xmlns:p14="http://schemas.microsoft.com/office/powerpoint/2010/main" val="190557326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905395" y="745296"/>
            <a:ext cx="193305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Fuel element</a:t>
            </a:r>
            <a:endParaRPr lang="ru-RU" sz="2400" dirty="0"/>
          </a:p>
        </p:txBody>
      </p:sp>
      <p:pic>
        <p:nvPicPr>
          <p:cNvPr id="3" name="Рисунок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1924" y="1206961"/>
            <a:ext cx="7947921" cy="5298614"/>
          </a:xfrm>
          <a:prstGeom prst="rect">
            <a:avLst/>
          </a:prstGeom>
          <a:ln>
            <a:noFill/>
          </a:ln>
          <a:effectLst>
            <a:softEdge rad="112500"/>
          </a:effectLst>
        </p:spPr>
      </p:pic>
      <p:pic>
        <p:nvPicPr>
          <p:cNvPr id="4" name="Рисунок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48475" y="3295650"/>
            <a:ext cx="5343525" cy="3562350"/>
          </a:xfrm>
          <a:prstGeom prst="rect">
            <a:avLst/>
          </a:prstGeom>
          <a:ln>
            <a:noFill/>
          </a:ln>
          <a:effectLst>
            <a:softEdge rad="112500"/>
          </a:effectLst>
        </p:spPr>
      </p:pic>
      <p:pic>
        <p:nvPicPr>
          <p:cNvPr id="5" name="Рисунок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438006" y="745296"/>
            <a:ext cx="3627446" cy="2266424"/>
          </a:xfrm>
          <a:prstGeom prst="rect">
            <a:avLst/>
          </a:prstGeom>
          <a:ln>
            <a:noFill/>
          </a:ln>
          <a:effectLst>
            <a:softEdge rad="112500"/>
          </a:effectLst>
        </p:spPr>
      </p:pic>
    </p:spTree>
    <p:extLst>
      <p:ext uri="{BB962C8B-B14F-4D97-AF65-F5344CB8AC3E}">
        <p14:creationId xmlns:p14="http://schemas.microsoft.com/office/powerpoint/2010/main" val="351143783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107005" y="2387713"/>
            <a:ext cx="11958447" cy="4339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300" dirty="0" smtClean="0"/>
              <a:t>Reactor </a:t>
            </a:r>
            <a:r>
              <a:rPr lang="en-US" sz="2300" dirty="0"/>
              <a:t>fuel element device: 1-plug; 2-uranium dioxide tablets; 3 – zirconium shell; 4-spring; 5-sleeve; 6-tip.</a:t>
            </a:r>
            <a:endParaRPr lang="ru-RU" sz="2300" dirty="0"/>
          </a:p>
          <a:p>
            <a:r>
              <a:rPr lang="en-US" sz="2300" dirty="0"/>
              <a:t>Inside the fuel rods, heat is released due to the nuclear fission reaction of the fuel and the interaction of neutrons with the substance of the core materials and the coolant, which is transferred to the coolant. Structurally, each fuel element consists of a core and a sealed shell.</a:t>
            </a:r>
            <a:endParaRPr lang="ru-RU" sz="2300" dirty="0"/>
          </a:p>
          <a:p>
            <a:r>
              <a:rPr lang="en-US" sz="2300" dirty="0"/>
              <a:t>In addition to the fissile material (</a:t>
            </a:r>
            <a:r>
              <a:rPr lang="en-US" sz="2300" baseline="30000" dirty="0"/>
              <a:t>233</a:t>
            </a:r>
            <a:r>
              <a:rPr lang="en-US" sz="2300" dirty="0"/>
              <a:t>U, </a:t>
            </a:r>
            <a:r>
              <a:rPr lang="en-US" sz="2300" baseline="30000" dirty="0"/>
              <a:t>235</a:t>
            </a:r>
            <a:r>
              <a:rPr lang="en-US" sz="2300" dirty="0"/>
              <a:t>U, </a:t>
            </a:r>
            <a:r>
              <a:rPr lang="en-US" sz="2300" baseline="30000" dirty="0"/>
              <a:t>239</a:t>
            </a:r>
            <a:r>
              <a:rPr lang="en-US" sz="2300" dirty="0"/>
              <a:t>Pu), the core may contain a substance that ensures the reproduction of nuclear fuel (</a:t>
            </a:r>
            <a:r>
              <a:rPr lang="en-US" sz="2300" baseline="30000" dirty="0"/>
              <a:t>233</a:t>
            </a:r>
            <a:r>
              <a:rPr lang="en-US" sz="2300" dirty="0"/>
              <a:t>U, </a:t>
            </a:r>
            <a:r>
              <a:rPr lang="en-US" sz="2300" baseline="30000" dirty="0"/>
              <a:t>235</a:t>
            </a:r>
            <a:r>
              <a:rPr lang="en-US" sz="2300" dirty="0"/>
              <a:t>U, </a:t>
            </a:r>
            <a:r>
              <a:rPr lang="en-US" sz="2300" baseline="30000" dirty="0"/>
              <a:t>239</a:t>
            </a:r>
            <a:r>
              <a:rPr lang="en-US" sz="2300" dirty="0"/>
              <a:t>Pu).</a:t>
            </a:r>
            <a:endParaRPr lang="ru-RU" sz="2300" dirty="0"/>
          </a:p>
          <a:p>
            <a:r>
              <a:rPr lang="en-US" sz="2300" dirty="0"/>
              <a:t>A good sealing of the fuel element shell is necessary to avoid the ingress of fuel fission products into the coolant, which can lead to the spread of radioactive elements outside the core. Also, due to the fact that uranium, plutonium and their compounds are extremely chemically active, their chemical reaction with water can lead to deformation of fuel rods and other undesirable consequences.</a:t>
            </a:r>
            <a:endParaRPr lang="ru-RU" sz="2300" dirty="0"/>
          </a:p>
        </p:txBody>
      </p:sp>
      <p:pic>
        <p:nvPicPr>
          <p:cNvPr id="5122" name="Picture 2" descr="700px-Rbmk_fuel_ro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3109" y="658988"/>
            <a:ext cx="11176999" cy="180706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90146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233553" y="708720"/>
            <a:ext cx="11958447" cy="60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ru-RU" sz="2300" dirty="0" smtClean="0"/>
              <a:t>	</a:t>
            </a:r>
            <a:r>
              <a:rPr lang="en-US" sz="2400" b="1" dirty="0"/>
              <a:t>Main WWER indicators on the example of WWER-1200 (NPP 2006)</a:t>
            </a:r>
            <a:endParaRPr lang="ru-RU" sz="2400" dirty="0"/>
          </a:p>
          <a:p>
            <a:r>
              <a:rPr lang="en-US" sz="2400" b="1" dirty="0"/>
              <a:t>It is characterized by the following characteristics:</a:t>
            </a:r>
            <a:endParaRPr lang="ru-RU" sz="2400" dirty="0"/>
          </a:p>
          <a:p>
            <a:r>
              <a:rPr lang="en-US" sz="2400" dirty="0"/>
              <a:t>The WWER-1200 core consists of 163 fuel cartridges, each with 312 fuel rods. 18 guide tubes are arranged evenly along the cassette.</a:t>
            </a:r>
            <a:endParaRPr lang="ru-RU" sz="2400" dirty="0"/>
          </a:p>
          <a:p>
            <a:r>
              <a:rPr lang="en-US" sz="2400" dirty="0"/>
              <a:t>The weight of the reactor vessel is about 330 tons.</a:t>
            </a:r>
            <a:endParaRPr lang="ru-RU" sz="2400" dirty="0"/>
          </a:p>
          <a:p>
            <a:r>
              <a:rPr lang="en-US" sz="2400" dirty="0"/>
              <a:t>WWER-1200 and the equipment of the primary circuit with a radioactive coolant are placed in a protective shell made of </a:t>
            </a:r>
            <a:r>
              <a:rPr lang="en-US" sz="2400" dirty="0" err="1"/>
              <a:t>prestressed</a:t>
            </a:r>
            <a:r>
              <a:rPr lang="en-US" sz="2400" dirty="0"/>
              <a:t> reinforced concrete, called a hermetic shell or container. It ensures the safety of the unit in case of accidents with the rupture of the primary circuit pipelines.</a:t>
            </a:r>
            <a:endParaRPr lang="ru-RU" sz="2400" dirty="0"/>
          </a:p>
          <a:p>
            <a:r>
              <a:rPr lang="en-US" sz="2400" dirty="0"/>
              <a:t>Average fuel output 45.5 kW/kg,</a:t>
            </a:r>
            <a:endParaRPr lang="ru-RU" sz="2400" dirty="0"/>
          </a:p>
          <a:p>
            <a:r>
              <a:rPr lang="en-US" sz="2400" dirty="0"/>
              <a:t>Electric power 1200 MW, coolant</a:t>
            </a:r>
            <a:endParaRPr lang="ru-RU" sz="2400" dirty="0"/>
          </a:p>
          <a:p>
            <a:r>
              <a:rPr lang="en-US" sz="2400" dirty="0"/>
              <a:t>Pressure in the reactor vessel 15.7 </a:t>
            </a:r>
            <a:r>
              <a:rPr lang="en-US" sz="2400" dirty="0" err="1"/>
              <a:t>MPa</a:t>
            </a:r>
            <a:r>
              <a:rPr lang="en-US" sz="2400" dirty="0"/>
              <a:t>;</a:t>
            </a:r>
            <a:endParaRPr lang="ru-RU" sz="2400" dirty="0"/>
          </a:p>
          <a:p>
            <a:r>
              <a:rPr lang="en-US" sz="2400" dirty="0"/>
              <a:t>Speed of the coolant for cooling fuel rods is 5 m/s.</a:t>
            </a:r>
            <a:endParaRPr lang="ru-RU" sz="2400" dirty="0"/>
          </a:p>
          <a:p>
            <a:r>
              <a:rPr lang="en-US" sz="2400" dirty="0"/>
              <a:t>Fuel burn-up increased to 50 MW day/kg U (in the future, the average fuel burn-up will be increased to 70 MW day/kg U). It is important to create highly reliable reactor vessels made of materials with increased radiation resistance</a:t>
            </a:r>
            <a:r>
              <a:rPr lang="en-US" sz="2400" dirty="0" smtClean="0"/>
              <a:t>.</a:t>
            </a:r>
            <a:endParaRPr lang="ru-RU" sz="2300" dirty="0"/>
          </a:p>
        </p:txBody>
      </p:sp>
    </p:spTree>
    <p:extLst>
      <p:ext uri="{BB962C8B-B14F-4D97-AF65-F5344CB8AC3E}">
        <p14:creationId xmlns:p14="http://schemas.microsoft.com/office/powerpoint/2010/main" val="161735685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233553" y="1157456"/>
            <a:ext cx="11958447"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dirty="0" smtClean="0"/>
              <a:t>	One </a:t>
            </a:r>
            <a:r>
              <a:rPr lang="en-US" sz="2400" dirty="0"/>
              <a:t>of the engineering ideas expressed in the design of the WWER-1200 reactor: the unit will be equipped with a passive heat removal system. With the help of such a system, it is possible, quite safely for the population and staff, to divert heat, devoid of any presence of CO</a:t>
            </a:r>
            <a:r>
              <a:rPr lang="en-US" sz="2400" baseline="-25000" dirty="0"/>
              <a:t>2</a:t>
            </a:r>
            <a:r>
              <a:rPr lang="en-US" sz="2400" dirty="0"/>
              <a:t>, into the air space, which is an almost infinite heat sink. The original "novelty" of the nuclear unit is also that all the equipment and radioactive substances will be concentrated under a double reinforced concrete shell, absolutely sealed. In the event of an emergency, this will keep all the "dirt" inside, in complete isolation from the outside world. The double shell is also an anti-terrorist device, it is designed to withstand the fall of an airplane. In case of an emergency situation, the design also provides a trap for molten fuel.</a:t>
            </a:r>
            <a:endParaRPr lang="ru-RU" sz="2300" dirty="0"/>
          </a:p>
        </p:txBody>
      </p:sp>
    </p:spTree>
    <p:extLst>
      <p:ext uri="{BB962C8B-B14F-4D97-AF65-F5344CB8AC3E}">
        <p14:creationId xmlns:p14="http://schemas.microsoft.com/office/powerpoint/2010/main" val="81177247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233553" y="860771"/>
            <a:ext cx="11958447"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90000"/>
              </a:lnSpc>
            </a:pPr>
            <a:r>
              <a:rPr lang="en-US" sz="2100" dirty="0" smtClean="0"/>
              <a:t>	</a:t>
            </a:r>
            <a:r>
              <a:rPr lang="en-US" sz="2100" b="1" dirty="0"/>
              <a:t>Advantages and disadvantages</a:t>
            </a:r>
            <a:endParaRPr lang="ru-RU" sz="2100" dirty="0"/>
          </a:p>
          <a:p>
            <a:pPr>
              <a:lnSpc>
                <a:spcPct val="90000"/>
              </a:lnSpc>
            </a:pPr>
            <a:r>
              <a:rPr lang="en-US" sz="2100" dirty="0" smtClean="0"/>
              <a:t>	The </a:t>
            </a:r>
            <a:r>
              <a:rPr lang="en-US" sz="2100" dirty="0"/>
              <a:t>main advantage is the practical independence from fuel sources due to the small amount of fuel used.</a:t>
            </a:r>
            <a:endParaRPr lang="ru-RU" sz="2100" dirty="0"/>
          </a:p>
          <a:p>
            <a:pPr>
              <a:lnSpc>
                <a:spcPct val="90000"/>
              </a:lnSpc>
            </a:pPr>
            <a:r>
              <a:rPr lang="en-US" sz="2100" dirty="0" smtClean="0"/>
              <a:t>	A </a:t>
            </a:r>
            <a:r>
              <a:rPr lang="en-US" sz="2100" dirty="0"/>
              <a:t>huge advantage of the nuclear power plant is its relative environmental cleanliness. So, coal power plants, equal in nuclear capacity, throwing for 50 years, the amount of radioactive waste is equal to the volume of spent fuel during the same period, subject to disposal; i.e. coal plant gives more specific (per unit of electricity produced) the release of radioactive substances.</a:t>
            </a:r>
            <a:endParaRPr lang="ru-RU" sz="2100" dirty="0"/>
          </a:p>
          <a:p>
            <a:pPr>
              <a:lnSpc>
                <a:spcPct val="90000"/>
              </a:lnSpc>
            </a:pPr>
            <a:r>
              <a:rPr lang="en-US" sz="2100" dirty="0" smtClean="0"/>
              <a:t>	The </a:t>
            </a:r>
            <a:r>
              <a:rPr lang="en-US" sz="2100" dirty="0"/>
              <a:t>only factor in which nuclear power plants are inferior in environmental terms to traditional CHPP is thermal pollution caused by high consumption of process water for cooling turbines, which is compensated by NTPP, artificial reservoirs (fish farming, oyster farming, greenhouse heating) or modern cooling towers. All this also makes it possible to obtain an efficiency similar to that of a CHPP.</a:t>
            </a:r>
            <a:endParaRPr lang="ru-RU" sz="2100" dirty="0"/>
          </a:p>
          <a:p>
            <a:pPr>
              <a:lnSpc>
                <a:spcPct val="90000"/>
              </a:lnSpc>
            </a:pPr>
            <a:r>
              <a:rPr lang="en-US" sz="2100" dirty="0" smtClean="0"/>
              <a:t>	The </a:t>
            </a:r>
            <a:r>
              <a:rPr lang="en-US" sz="2100" dirty="0"/>
              <a:t>cost of building a nuclear power plant is about the same level as the construction of a thermal power plant, or slightly higher.</a:t>
            </a:r>
            <a:endParaRPr lang="ru-RU" sz="2100" dirty="0"/>
          </a:p>
          <a:p>
            <a:pPr>
              <a:lnSpc>
                <a:spcPct val="90000"/>
              </a:lnSpc>
            </a:pPr>
            <a:r>
              <a:rPr lang="en-US" sz="2100" dirty="0"/>
              <a:t>The main drawback of nuclear power plants is the severe consequences of accidents.</a:t>
            </a:r>
            <a:endParaRPr lang="ru-RU" sz="2100" dirty="0"/>
          </a:p>
          <a:p>
            <a:pPr>
              <a:lnSpc>
                <a:spcPct val="90000"/>
              </a:lnSpc>
            </a:pPr>
            <a:r>
              <a:rPr lang="en-US" sz="2100" dirty="0" smtClean="0"/>
              <a:t>	A </a:t>
            </a:r>
            <a:r>
              <a:rPr lang="en-US" sz="2100" dirty="0"/>
              <a:t>serious problem for nuclear power plants is their elimination after the resource is exhausted, according to estimates, it can amount to up to 20 % of the cost of their construction.</a:t>
            </a:r>
            <a:endParaRPr lang="ru-RU" sz="2100" dirty="0"/>
          </a:p>
          <a:p>
            <a:pPr>
              <a:lnSpc>
                <a:spcPct val="90000"/>
              </a:lnSpc>
            </a:pPr>
            <a:r>
              <a:rPr lang="en-US" sz="2100" dirty="0"/>
              <a:t>For a number of technical reasons, it is highly undesirable for nuclear power plants to operate in maneuverable modes, that is, to cover the variable part of the electrical load schedule.</a:t>
            </a:r>
            <a:endParaRPr lang="ru-RU" sz="2100" dirty="0"/>
          </a:p>
          <a:p>
            <a:pPr>
              <a:lnSpc>
                <a:spcPct val="90000"/>
              </a:lnSpc>
            </a:pPr>
            <a:r>
              <a:rPr lang="en-US" sz="2100" dirty="0" smtClean="0"/>
              <a:t>	Cumulative </a:t>
            </a:r>
            <a:r>
              <a:rPr lang="en-US" sz="2100" dirty="0"/>
              <a:t>coefficient (installed capacity utilization factor) for all operating power units: high-power channel reactor HPCR -69.71 %; WWER – 71.54 %.</a:t>
            </a:r>
            <a:endParaRPr lang="ru-RU" sz="2100" dirty="0"/>
          </a:p>
        </p:txBody>
      </p:sp>
    </p:spTree>
    <p:extLst>
      <p:ext uri="{BB962C8B-B14F-4D97-AF65-F5344CB8AC3E}">
        <p14:creationId xmlns:p14="http://schemas.microsoft.com/office/powerpoint/2010/main" val="26520125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2000" b="-2000"/>
          </a:stretch>
        </a:blipFill>
        <a:effectLst/>
      </p:bgPr>
    </p:bg>
    <p:spTree>
      <p:nvGrpSpPr>
        <p:cNvPr id="1" name=""/>
        <p:cNvGrpSpPr/>
        <p:nvPr/>
      </p:nvGrpSpPr>
      <p:grpSpPr>
        <a:xfrm>
          <a:off x="0" y="0"/>
          <a:ext cx="0" cy="0"/>
          <a:chOff x="0" y="0"/>
          <a:chExt cx="0" cy="0"/>
        </a:xfrm>
      </p:grpSpPr>
      <p:sp>
        <p:nvSpPr>
          <p:cNvPr id="11" name="Заголовок 3"/>
          <p:cNvSpPr>
            <a:spLocks noGrp="1"/>
          </p:cNvSpPr>
          <p:nvPr>
            <p:ph type="ctrTitle"/>
          </p:nvPr>
        </p:nvSpPr>
        <p:spPr>
          <a:xfrm>
            <a:off x="3356043" y="81968"/>
            <a:ext cx="8764620" cy="475946"/>
          </a:xfrm>
        </p:spPr>
        <p:txBody>
          <a:bodyPr>
            <a:noAutofit/>
          </a:bodyPr>
          <a:lstStyle/>
          <a:p>
            <a:pPr fontAlgn="t"/>
            <a:r>
              <a:rPr lang="en-US" sz="2800" b="1" dirty="0" smtClean="0">
                <a:solidFill>
                  <a:schemeClr val="accent5">
                    <a:lumMod val="50000"/>
                  </a:schemeClr>
                </a:solidFill>
              </a:rPr>
              <a:t>INVESTMENT DESIGN INNOVATION</a:t>
            </a:r>
            <a:r>
              <a:rPr lang="ru-RU" sz="2800" b="1" dirty="0" smtClean="0">
                <a:solidFill>
                  <a:schemeClr val="accent5">
                    <a:lumMod val="50000"/>
                  </a:schemeClr>
                </a:solidFill>
              </a:rPr>
              <a:t> </a:t>
            </a:r>
            <a:r>
              <a:rPr lang="en-US" sz="2800" b="1" dirty="0" smtClean="0">
                <a:solidFill>
                  <a:schemeClr val="accent5">
                    <a:lumMod val="50000"/>
                  </a:schemeClr>
                </a:solidFill>
              </a:rPr>
              <a:t> IN THE ENERGY SYSTEM</a:t>
            </a:r>
            <a:endParaRPr lang="ru-RU" sz="2800" dirty="0">
              <a:solidFill>
                <a:schemeClr val="accent5">
                  <a:lumMod val="50000"/>
                </a:schemeClr>
              </a:solidFill>
            </a:endParaRPr>
          </a:p>
        </p:txBody>
      </p:sp>
      <p:cxnSp>
        <p:nvCxnSpPr>
          <p:cNvPr id="12" name="Прямая соединительная линия 11"/>
          <p:cNvCxnSpPr/>
          <p:nvPr/>
        </p:nvCxnSpPr>
        <p:spPr>
          <a:xfrm>
            <a:off x="2869863" y="571485"/>
            <a:ext cx="9163251" cy="38501"/>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5" name="Rectangle 3"/>
          <p:cNvSpPr>
            <a:spLocks noChangeArrowheads="1"/>
          </p:cNvSpPr>
          <p:nvPr/>
        </p:nvSpPr>
        <p:spPr bwMode="auto">
          <a:xfrm>
            <a:off x="2247089" y="1034983"/>
            <a:ext cx="9465014"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n-US" sz="2400" b="1" dirty="0" smtClean="0"/>
              <a:t>	13.1 Basic </a:t>
            </a:r>
            <a:r>
              <a:rPr lang="en-US" sz="2400" b="1" dirty="0"/>
              <a:t>definitions, the principle of operation of nuclear power plants</a:t>
            </a:r>
            <a:r>
              <a:rPr lang="en-US" sz="2400" b="1" dirty="0" smtClean="0"/>
              <a:t>.</a:t>
            </a:r>
          </a:p>
          <a:p>
            <a:pPr marL="457200" indent="-457200" algn="just">
              <a:buAutoNum type="arabicPeriod"/>
            </a:pPr>
            <a:endParaRPr lang="en-US" sz="2400" b="1" dirty="0"/>
          </a:p>
          <a:p>
            <a:pPr algn="just"/>
            <a:r>
              <a:rPr lang="en-US" sz="2400" b="1" dirty="0" smtClean="0"/>
              <a:t>	Nuclear </a:t>
            </a:r>
            <a:r>
              <a:rPr lang="en-US" sz="2400" b="1" dirty="0"/>
              <a:t>power plant (NPP) – </a:t>
            </a:r>
            <a:r>
              <a:rPr lang="en-US" sz="2400" dirty="0"/>
              <a:t>a power plant based on a nuclear installation (nuclear reactor) for the production of electrical energy, which operates in strictly specified modes and conditions of use, located on the territory defined by the project. The equipment includes a nuclear reactor and a complex of necessary systems, devices, equipment and structures with specially trained personnel.</a:t>
            </a:r>
            <a:endParaRPr lang="ru-RU" sz="2400" dirty="0"/>
          </a:p>
        </p:txBody>
      </p:sp>
    </p:spTree>
    <p:extLst>
      <p:ext uri="{BB962C8B-B14F-4D97-AF65-F5344CB8AC3E}">
        <p14:creationId xmlns:p14="http://schemas.microsoft.com/office/powerpoint/2010/main" val="27870307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pic>
        <p:nvPicPr>
          <p:cNvPr id="24" name="Рисунок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6629" y="760622"/>
            <a:ext cx="8400169" cy="2923259"/>
          </a:xfrm>
          <a:prstGeom prst="rect">
            <a:avLst/>
          </a:prstGeom>
          <a:ln>
            <a:noFill/>
          </a:ln>
          <a:effectLst>
            <a:softEdge rad="112500"/>
          </a:effectLst>
        </p:spPr>
      </p:pic>
      <p:sp>
        <p:nvSpPr>
          <p:cNvPr id="31" name="Прямоугольник 30"/>
          <p:cNvSpPr/>
          <p:nvPr/>
        </p:nvSpPr>
        <p:spPr>
          <a:xfrm>
            <a:off x="286629" y="3660583"/>
            <a:ext cx="1865704" cy="369332"/>
          </a:xfrm>
          <a:prstGeom prst="rect">
            <a:avLst/>
          </a:prstGeom>
        </p:spPr>
        <p:txBody>
          <a:bodyPr wrap="none">
            <a:spAutoFit/>
          </a:bodyPr>
          <a:lstStyle/>
          <a:p>
            <a:r>
              <a:rPr lang="en-US" dirty="0" smtClean="0"/>
              <a:t>Egnalinskaya NPP </a:t>
            </a:r>
            <a:endParaRPr lang="ru-RU" dirty="0"/>
          </a:p>
        </p:txBody>
      </p:sp>
      <p:pic>
        <p:nvPicPr>
          <p:cNvPr id="25" name="Рисунок 2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37763" y="2449020"/>
            <a:ext cx="6754238" cy="4230284"/>
          </a:xfrm>
          <a:prstGeom prst="rect">
            <a:avLst/>
          </a:prstGeom>
          <a:ln>
            <a:noFill/>
          </a:ln>
          <a:effectLst>
            <a:softEdge rad="112500"/>
          </a:effectLst>
        </p:spPr>
      </p:pic>
      <p:sp>
        <p:nvSpPr>
          <p:cNvPr id="33" name="Прямоугольник 32"/>
          <p:cNvSpPr/>
          <p:nvPr/>
        </p:nvSpPr>
        <p:spPr>
          <a:xfrm>
            <a:off x="3381121" y="5636819"/>
            <a:ext cx="2211183" cy="369332"/>
          </a:xfrm>
          <a:prstGeom prst="rect">
            <a:avLst/>
          </a:prstGeom>
        </p:spPr>
        <p:txBody>
          <a:bodyPr wrap="none">
            <a:spAutoFit/>
          </a:bodyPr>
          <a:lstStyle/>
          <a:p>
            <a:r>
              <a:rPr lang="en-US" dirty="0" smtClean="0"/>
              <a:t>Turbo-generator NPP </a:t>
            </a:r>
            <a:endParaRPr lang="ru-RU" dirty="0"/>
          </a:p>
        </p:txBody>
      </p:sp>
    </p:spTree>
    <p:extLst>
      <p:ext uri="{BB962C8B-B14F-4D97-AF65-F5344CB8AC3E}">
        <p14:creationId xmlns:p14="http://schemas.microsoft.com/office/powerpoint/2010/main" val="8944343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31" name="Прямоугольник 30"/>
          <p:cNvSpPr/>
          <p:nvPr/>
        </p:nvSpPr>
        <p:spPr>
          <a:xfrm>
            <a:off x="2358619" y="5631832"/>
            <a:ext cx="2135072" cy="369332"/>
          </a:xfrm>
          <a:prstGeom prst="rect">
            <a:avLst/>
          </a:prstGeom>
        </p:spPr>
        <p:txBody>
          <a:bodyPr wrap="none">
            <a:spAutoFit/>
          </a:bodyPr>
          <a:lstStyle/>
          <a:p>
            <a:r>
              <a:rPr lang="en-US" dirty="0" smtClean="0"/>
              <a:t>Nuclear reactor NPP </a:t>
            </a:r>
            <a:endParaRPr lang="ru-RU" dirty="0"/>
          </a:p>
        </p:txBody>
      </p:sp>
      <p:sp>
        <p:nvSpPr>
          <p:cNvPr id="33" name="Прямоугольник 32"/>
          <p:cNvSpPr/>
          <p:nvPr/>
        </p:nvSpPr>
        <p:spPr>
          <a:xfrm>
            <a:off x="8629091" y="3250119"/>
            <a:ext cx="2460354" cy="369332"/>
          </a:xfrm>
          <a:prstGeom prst="rect">
            <a:avLst/>
          </a:prstGeom>
        </p:spPr>
        <p:txBody>
          <a:bodyPr wrap="none">
            <a:spAutoFit/>
          </a:bodyPr>
          <a:lstStyle/>
          <a:p>
            <a:r>
              <a:rPr lang="en-US" dirty="0" smtClean="0"/>
              <a:t>Stator of generator NPP </a:t>
            </a:r>
            <a:endParaRPr lang="ru-RU" dirty="0"/>
          </a:p>
        </p:txBody>
      </p:sp>
      <p:pic>
        <p:nvPicPr>
          <p:cNvPr id="27" name="Рисунок 2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2707" y="921807"/>
            <a:ext cx="6996578" cy="4656625"/>
          </a:xfrm>
          <a:prstGeom prst="rect">
            <a:avLst/>
          </a:prstGeom>
          <a:ln>
            <a:noFill/>
          </a:ln>
          <a:effectLst>
            <a:softEdge rad="112500"/>
          </a:effectLst>
        </p:spPr>
      </p:pic>
      <p:pic>
        <p:nvPicPr>
          <p:cNvPr id="2" name="Рисунок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86017" y="3613511"/>
            <a:ext cx="4905983" cy="3244490"/>
          </a:xfrm>
          <a:prstGeom prst="rect">
            <a:avLst/>
          </a:prstGeom>
          <a:ln>
            <a:noFill/>
          </a:ln>
          <a:effectLst>
            <a:softEdge rad="112500"/>
          </a:effectLst>
        </p:spPr>
      </p:pic>
    </p:spTree>
    <p:extLst>
      <p:ext uri="{BB962C8B-B14F-4D97-AF65-F5344CB8AC3E}">
        <p14:creationId xmlns:p14="http://schemas.microsoft.com/office/powerpoint/2010/main" val="13344234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pic>
        <p:nvPicPr>
          <p:cNvPr id="18" name="Рисунок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199" y="1804391"/>
            <a:ext cx="5491932" cy="3439980"/>
          </a:xfrm>
          <a:prstGeom prst="rect">
            <a:avLst/>
          </a:prstGeom>
          <a:ln>
            <a:noFill/>
          </a:ln>
          <a:effectLst>
            <a:reflection blurRad="12700" stA="30000" endPos="30000" dist="5000" dir="5400000" sy="-100000" algn="bl" rotWithShape="0"/>
          </a:effectLst>
          <a:scene3d>
            <a:camera prst="perspectiveContrastingLeftFacing">
              <a:rot lat="298855" lon="20101139" rev="26212"/>
            </a:camera>
            <a:lightRig rig="threePt" dir="t">
              <a:rot lat="0" lon="0" rev="2700000"/>
            </a:lightRig>
          </a:scene3d>
          <a:sp3d>
            <a:bevelT w="63500" h="50800"/>
          </a:sp3d>
        </p:spPr>
      </p:pic>
      <p:pic>
        <p:nvPicPr>
          <p:cNvPr id="22" name="Рисунок 2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6713" y="1706226"/>
            <a:ext cx="6173395" cy="3636310"/>
          </a:xfrm>
          <a:prstGeom prst="rect">
            <a:avLst/>
          </a:prstGeom>
          <a:solidFill>
            <a:srgbClr val="FFFFFF">
              <a:shade val="85000"/>
            </a:srgbClr>
          </a:solidFill>
          <a:ln w="190500" cap="rnd">
            <a:solidFill>
              <a:srgbClr val="FFFFFF"/>
            </a:solidFill>
          </a:ln>
          <a:effectLst>
            <a:glow rad="127000">
              <a:schemeClr val="bg2"/>
            </a:glow>
            <a:outerShdw blurRad="36195" dist="12700" dir="11400000" algn="tl" rotWithShape="0">
              <a:srgbClr val="000000">
                <a:alpha val="5000"/>
              </a:srgbClr>
            </a:outerShdw>
          </a:effectLst>
          <a:scene3d>
            <a:camera prst="perspectiveContrastingLeftFacing">
              <a:rot lat="21540907" lon="1499912" rev="10420"/>
            </a:camera>
            <a:lightRig rig="soft" dir="t"/>
          </a:scene3d>
          <a:sp3d contourW="12700" prstMaterial="matte">
            <a:bevelT w="63500" h="50800"/>
            <a:contourClr>
              <a:srgbClr val="C0C0C0"/>
            </a:contourClr>
          </a:sp3d>
        </p:spPr>
      </p:pic>
      <p:sp>
        <p:nvSpPr>
          <p:cNvPr id="28" name="Прямоугольник 27"/>
          <p:cNvSpPr/>
          <p:nvPr/>
        </p:nvSpPr>
        <p:spPr>
          <a:xfrm>
            <a:off x="6771502" y="5671066"/>
            <a:ext cx="3398431" cy="369332"/>
          </a:xfrm>
          <a:prstGeom prst="rect">
            <a:avLst/>
          </a:prstGeom>
        </p:spPr>
        <p:txBody>
          <a:bodyPr wrap="none">
            <a:spAutoFit/>
          </a:bodyPr>
          <a:lstStyle/>
          <a:p>
            <a:r>
              <a:rPr lang="en-US" dirty="0"/>
              <a:t>Power heat scheme. 2- circuit NPP</a:t>
            </a:r>
            <a:endParaRPr lang="ru-RU" dirty="0"/>
          </a:p>
        </p:txBody>
      </p:sp>
      <p:sp>
        <p:nvSpPr>
          <p:cNvPr id="29" name="Прямоугольник 28"/>
          <p:cNvSpPr/>
          <p:nvPr/>
        </p:nvSpPr>
        <p:spPr>
          <a:xfrm>
            <a:off x="1596387" y="5671066"/>
            <a:ext cx="3398431" cy="369332"/>
          </a:xfrm>
          <a:prstGeom prst="rect">
            <a:avLst/>
          </a:prstGeom>
        </p:spPr>
        <p:txBody>
          <a:bodyPr wrap="none">
            <a:spAutoFit/>
          </a:bodyPr>
          <a:lstStyle/>
          <a:p>
            <a:r>
              <a:rPr lang="en-US" dirty="0"/>
              <a:t>Power heat scheme. </a:t>
            </a:r>
            <a:r>
              <a:rPr lang="ru-RU" dirty="0" smtClean="0"/>
              <a:t>1</a:t>
            </a:r>
            <a:r>
              <a:rPr lang="en-US" dirty="0" smtClean="0"/>
              <a:t>- </a:t>
            </a:r>
            <a:r>
              <a:rPr lang="en-US" dirty="0"/>
              <a:t>circuit NPP</a:t>
            </a:r>
            <a:endParaRPr lang="ru-RU" dirty="0"/>
          </a:p>
        </p:txBody>
      </p:sp>
    </p:spTree>
    <p:extLst>
      <p:ext uri="{BB962C8B-B14F-4D97-AF65-F5344CB8AC3E}">
        <p14:creationId xmlns:p14="http://schemas.microsoft.com/office/powerpoint/2010/main" val="38184901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307954" y="634236"/>
            <a:ext cx="11627796" cy="60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a:t>
            </a:r>
            <a:r>
              <a:rPr lang="en-US" sz="2400" dirty="0"/>
              <a:t>The structure of a nuclear power plant includes:</a:t>
            </a:r>
            <a:endParaRPr lang="ru-RU" sz="2400" dirty="0"/>
          </a:p>
          <a:p>
            <a:r>
              <a:rPr lang="en-US" sz="2400" dirty="0"/>
              <a:t>1) Nuclear reactor (NR), the main elements of which are: a heat separator, a moderator, a heat carrier.</a:t>
            </a:r>
            <a:endParaRPr lang="ru-RU" sz="2400" dirty="0"/>
          </a:p>
          <a:p>
            <a:r>
              <a:rPr lang="en-US" sz="2400" dirty="0"/>
              <a:t>2) Steam turbine (ST)</a:t>
            </a:r>
            <a:endParaRPr lang="ru-RU" sz="2400" dirty="0"/>
          </a:p>
          <a:p>
            <a:r>
              <a:rPr lang="en-US" sz="2400" dirty="0"/>
              <a:t>3) Electric generator (G)</a:t>
            </a:r>
            <a:endParaRPr lang="ru-RU" sz="2400" dirty="0"/>
          </a:p>
          <a:p>
            <a:r>
              <a:rPr lang="en-US" sz="2400" dirty="0"/>
              <a:t>4) Condenser or heat exchanger (C). For a 2-circuit circuit, there is (in the center of the circuit) a steam generator heat exchanger that separates the superheated steam and separates the reactor cooling circuit and the t/a steam circuit.</a:t>
            </a:r>
            <a:endParaRPr lang="ru-RU" sz="2400" dirty="0"/>
          </a:p>
          <a:p>
            <a:r>
              <a:rPr lang="en-US" sz="2400" dirty="0"/>
              <a:t>5) Circulation cooling pump (CP);  In 2- circuit scheme – general cooling pump (GCP) &amp; cooling pump of turbine (CPT</a:t>
            </a:r>
            <a:r>
              <a:rPr lang="en-US" sz="2400" dirty="0" smtClean="0"/>
              <a:t>)</a:t>
            </a:r>
            <a:endParaRPr lang="ru-RU" sz="2400" dirty="0" smtClean="0"/>
          </a:p>
          <a:p>
            <a:r>
              <a:rPr lang="en-US" sz="2400" dirty="0" smtClean="0"/>
              <a:t>The </a:t>
            </a:r>
            <a:r>
              <a:rPr lang="en-US" sz="2400" dirty="0"/>
              <a:t>separated saturated steam enters the steam turbine. The steam used in the turbine is condensed, and the condensate is fed to the reactor by a circulation pump.</a:t>
            </a:r>
            <a:endParaRPr lang="ru-RU" sz="2400" dirty="0"/>
          </a:p>
          <a:p>
            <a:r>
              <a:rPr lang="en-US" sz="2400" dirty="0"/>
              <a:t>The single-circuit circuit is the simplest in terms of design and is quite economical. However, the working fluid at the exit from the reactor becomes radioactive, which imposes increased requirements for biological protection and makes it difficult to control and repair equipment</a:t>
            </a:r>
            <a:r>
              <a:rPr lang="en-US" sz="2400" dirty="0" smtClean="0"/>
              <a:t>.</a:t>
            </a:r>
            <a:endParaRPr lang="ru-RU" sz="2400" dirty="0"/>
          </a:p>
        </p:txBody>
      </p:sp>
    </p:spTree>
    <p:extLst>
      <p:ext uri="{BB962C8B-B14F-4D97-AF65-F5344CB8AC3E}">
        <p14:creationId xmlns:p14="http://schemas.microsoft.com/office/powerpoint/2010/main" val="31798286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0" y="609257"/>
            <a:ext cx="12192000" cy="6278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smtClean="0"/>
              <a:t>	</a:t>
            </a:r>
            <a:r>
              <a:rPr lang="en-US" sz="2100" dirty="0" smtClean="0"/>
              <a:t>In </a:t>
            </a:r>
            <a:r>
              <a:rPr lang="en-US" sz="2100" dirty="0"/>
              <a:t>a single-circuit circuit, steam is generated directly in the reactor. The resulting steam-water mixture is fed into the separator drum.</a:t>
            </a:r>
            <a:endParaRPr lang="ru-RU" sz="2100" dirty="0"/>
          </a:p>
          <a:p>
            <a:r>
              <a:rPr lang="ru-RU" sz="2100" dirty="0" smtClean="0"/>
              <a:t>	</a:t>
            </a:r>
            <a:r>
              <a:rPr lang="en-US" sz="2100" dirty="0" smtClean="0"/>
              <a:t>In </a:t>
            </a:r>
            <a:r>
              <a:rPr lang="en-US" sz="2100" dirty="0"/>
              <a:t>the 2-circuit scheme, the coolant heated in the reactor enters the steam generator, where it gives its heat to the working fluid and returns to the reactor with the help of the main circulation pump. In the first circuit there is a volume compensator, which regulates the maintenance of pressure in the circuit when the temperature changes. The pressure in the first circuit is much higher than in the second. The steam produced in the steam generator is fed to the turbine, performs work in it, and condenses. The condensate is fed to the steam generator by a feed pump.</a:t>
            </a:r>
            <a:endParaRPr lang="ru-RU" sz="2100" dirty="0"/>
          </a:p>
          <a:p>
            <a:r>
              <a:rPr lang="ru-RU" sz="2100" dirty="0" smtClean="0"/>
              <a:t>	</a:t>
            </a:r>
            <a:r>
              <a:rPr lang="en-US" sz="2100" dirty="0" smtClean="0"/>
              <a:t>The </a:t>
            </a:r>
            <a:r>
              <a:rPr lang="en-US" sz="2100" dirty="0"/>
              <a:t>presence of a steam generator, although it complicates the installation and reduces its efficiency, but prevents the appearance of radioactivity in the second circuit.</a:t>
            </a:r>
            <a:endParaRPr lang="ru-RU" sz="2100" dirty="0"/>
          </a:p>
          <a:p>
            <a:r>
              <a:rPr lang="ru-RU" sz="2100" dirty="0" smtClean="0"/>
              <a:t>	</a:t>
            </a:r>
            <a:r>
              <a:rPr lang="en-US" sz="2100" dirty="0" smtClean="0"/>
              <a:t>There </a:t>
            </a:r>
            <a:r>
              <a:rPr lang="en-US" sz="2100" dirty="0"/>
              <a:t>is also a three-circuit circuit. It requires high costs, but ensures the safe operation of the reactor.</a:t>
            </a:r>
            <a:endParaRPr lang="ru-RU" sz="2100" dirty="0"/>
          </a:p>
          <a:p>
            <a:r>
              <a:rPr lang="ru-RU" sz="2100" dirty="0" smtClean="0"/>
              <a:t>	</a:t>
            </a:r>
            <a:r>
              <a:rPr lang="en-US" sz="2100" dirty="0" smtClean="0"/>
              <a:t>Nuclear </a:t>
            </a:r>
            <a:r>
              <a:rPr lang="en-US" sz="2100" dirty="0"/>
              <a:t>fuel has a high energy (millions of times higher than organic fuel). One gram of uranium contains 2.6*10</a:t>
            </a:r>
            <a:r>
              <a:rPr lang="en-US" sz="2100" baseline="30000" dirty="0"/>
              <a:t>21</a:t>
            </a:r>
            <a:r>
              <a:rPr lang="en-US" sz="2100" dirty="0"/>
              <a:t> nuclei: when fission of these nuclei, energy is released, approximately equal to 2000 kW*h. To obtain this amount of energy, you need to burn more than 2000 kg. coal. Operating costs for delivery and transportation to the NPP are kept to a minimum (1 </a:t>
            </a:r>
            <a:r>
              <a:rPr lang="en-US" sz="2100" dirty="0" err="1"/>
              <a:t>gr.Uranium</a:t>
            </a:r>
            <a:r>
              <a:rPr lang="en-US" sz="2100" dirty="0"/>
              <a:t> ≈ 2000kg of coal).</a:t>
            </a:r>
            <a:endParaRPr lang="ru-RU" sz="2100" dirty="0"/>
          </a:p>
          <a:p>
            <a:r>
              <a:rPr lang="en-US" sz="2100" dirty="0"/>
              <a:t>But during the operation of the nuclear power plant itself, a large amount of radioactive substances is formed in the fuel and coolant during the operation of the nuclear reactor.</a:t>
            </a:r>
            <a:endParaRPr lang="ru-RU" sz="2100" dirty="0"/>
          </a:p>
          <a:p>
            <a:r>
              <a:rPr lang="ru-RU" sz="2100" dirty="0" smtClean="0"/>
              <a:t>	</a:t>
            </a:r>
            <a:r>
              <a:rPr lang="en-US" sz="2100" dirty="0" smtClean="0"/>
              <a:t>Nuclear </a:t>
            </a:r>
            <a:r>
              <a:rPr lang="en-US" sz="2100" dirty="0"/>
              <a:t>power plants are a potential source of radiation hazard for service personnel, as well as the surrounding </a:t>
            </a:r>
            <a:r>
              <a:rPr lang="en-US" sz="2100" dirty="0" smtClean="0"/>
              <a:t>population</a:t>
            </a:r>
            <a:endParaRPr lang="ru-RU" sz="2100" dirty="0"/>
          </a:p>
        </p:txBody>
      </p:sp>
    </p:spTree>
    <p:extLst>
      <p:ext uri="{BB962C8B-B14F-4D97-AF65-F5344CB8AC3E}">
        <p14:creationId xmlns:p14="http://schemas.microsoft.com/office/powerpoint/2010/main" val="17391460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t="-17000" b="-17000"/>
          </a:stretch>
        </a:blipFill>
        <a:effectLst/>
      </p:bgPr>
    </p:bg>
    <p:spTree>
      <p:nvGrpSpPr>
        <p:cNvPr id="1" name=""/>
        <p:cNvGrpSpPr/>
        <p:nvPr/>
      </p:nvGrpSpPr>
      <p:grpSpPr>
        <a:xfrm>
          <a:off x="0" y="0"/>
          <a:ext cx="0" cy="0"/>
          <a:chOff x="0" y="0"/>
          <a:chExt cx="0" cy="0"/>
        </a:xfrm>
      </p:grpSpPr>
      <p:cxnSp>
        <p:nvCxnSpPr>
          <p:cNvPr id="9" name="Прямая соединительная линия 8"/>
          <p:cNvCxnSpPr/>
          <p:nvPr/>
        </p:nvCxnSpPr>
        <p:spPr>
          <a:xfrm>
            <a:off x="1762897" y="634236"/>
            <a:ext cx="10017211" cy="4950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13" name="Заголовок 3"/>
          <p:cNvSpPr txBox="1">
            <a:spLocks/>
          </p:cNvSpPr>
          <p:nvPr/>
        </p:nvSpPr>
        <p:spPr>
          <a:xfrm>
            <a:off x="9032416" y="193579"/>
            <a:ext cx="3033036" cy="41567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t"/>
            <a:r>
              <a:rPr lang="en-US" sz="1400" b="1" dirty="0" smtClean="0"/>
              <a:t>INVESTMENT DESIGN INNOVATION</a:t>
            </a:r>
            <a:r>
              <a:rPr lang="ru-RU" sz="1400" b="1" dirty="0" smtClean="0"/>
              <a:t> </a:t>
            </a:r>
            <a:r>
              <a:rPr lang="en-US" sz="1400" b="1" dirty="0" smtClean="0"/>
              <a:t> IN </a:t>
            </a:r>
            <a:endParaRPr lang="ru-RU" sz="1400" b="1" dirty="0" smtClean="0"/>
          </a:p>
          <a:p>
            <a:pPr algn="l" fontAlgn="t"/>
            <a:r>
              <a:rPr lang="en-US" sz="1400" b="1" dirty="0" smtClean="0"/>
              <a:t>THE ENERGY SYSTEM</a:t>
            </a:r>
            <a:endParaRPr lang="ru-RU" sz="1400" dirty="0"/>
          </a:p>
        </p:txBody>
      </p:sp>
      <p:sp>
        <p:nvSpPr>
          <p:cNvPr id="14" name="Прямоугольник 13"/>
          <p:cNvSpPr/>
          <p:nvPr/>
        </p:nvSpPr>
        <p:spPr>
          <a:xfrm>
            <a:off x="1762897" y="111016"/>
            <a:ext cx="3843816" cy="523220"/>
          </a:xfrm>
          <a:prstGeom prst="rect">
            <a:avLst/>
          </a:prstGeom>
        </p:spPr>
        <p:txBody>
          <a:bodyPr wrap="square">
            <a:spAutoFit/>
          </a:bodyPr>
          <a:lstStyle/>
          <a:p>
            <a:r>
              <a:rPr lang="en-US" sz="1400" b="1" dirty="0"/>
              <a:t>Tutorial 13.  ENERGY INVESTMENT OBJECTS </a:t>
            </a:r>
            <a:endParaRPr lang="ru-RU" sz="1400" b="1" dirty="0"/>
          </a:p>
          <a:p>
            <a:r>
              <a:rPr lang="en-US" sz="1400" b="1" dirty="0"/>
              <a:t>Part 2. Nuclear energy</a:t>
            </a:r>
            <a:endParaRPr lang="ru-RU" sz="1400" dirty="0"/>
          </a:p>
        </p:txBody>
      </p:sp>
      <p:sp>
        <p:nvSpPr>
          <p:cNvPr id="10" name="Rectangle 3"/>
          <p:cNvSpPr>
            <a:spLocks noChangeArrowheads="1"/>
          </p:cNvSpPr>
          <p:nvPr/>
        </p:nvSpPr>
        <p:spPr bwMode="auto">
          <a:xfrm>
            <a:off x="3171217" y="694244"/>
            <a:ext cx="545721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dirty="0" smtClean="0"/>
              <a:t>Construction </a:t>
            </a:r>
            <a:r>
              <a:rPr lang="en-US" sz="2400" dirty="0"/>
              <a:t>of a nuclear power plant</a:t>
            </a:r>
            <a:endParaRPr lang="ru-RU" sz="2400"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617" y="1061048"/>
            <a:ext cx="5136596" cy="3313550"/>
          </a:xfrm>
          <a:prstGeom prst="rect">
            <a:avLst/>
          </a:prstGeom>
          <a:ln>
            <a:noFill/>
          </a:ln>
          <a:effectLst>
            <a:softEdge rad="112500"/>
          </a:effectLst>
        </p:spPr>
      </p:pic>
      <p:pic>
        <p:nvPicPr>
          <p:cNvPr id="3" name="Рисунок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56048" y="1773913"/>
            <a:ext cx="4776368" cy="3582276"/>
          </a:xfrm>
          <a:prstGeom prst="rect">
            <a:avLst/>
          </a:prstGeom>
          <a:ln>
            <a:noFill/>
          </a:ln>
          <a:effectLst>
            <a:softEdge rad="112500"/>
          </a:effectLst>
        </p:spPr>
      </p:pic>
      <p:pic>
        <p:nvPicPr>
          <p:cNvPr id="4" name="Рисунок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175978" y="4130932"/>
            <a:ext cx="4090602" cy="2727068"/>
          </a:xfrm>
          <a:prstGeom prst="rect">
            <a:avLst/>
          </a:prstGeom>
          <a:ln>
            <a:noFill/>
          </a:ln>
          <a:effectLst>
            <a:softEdge rad="112500"/>
          </a:effectLst>
        </p:spPr>
      </p:pic>
      <p:pic>
        <p:nvPicPr>
          <p:cNvPr id="5" name="Рисунок 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307813" y="766426"/>
            <a:ext cx="3884187" cy="2590290"/>
          </a:xfrm>
          <a:prstGeom prst="rect">
            <a:avLst/>
          </a:prstGeom>
          <a:ln>
            <a:noFill/>
          </a:ln>
          <a:effectLst>
            <a:softEdge rad="112500"/>
          </a:effectLst>
        </p:spPr>
      </p:pic>
    </p:spTree>
    <p:extLst>
      <p:ext uri="{BB962C8B-B14F-4D97-AF65-F5344CB8AC3E}">
        <p14:creationId xmlns:p14="http://schemas.microsoft.com/office/powerpoint/2010/main" val="818385089"/>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1244</TotalTime>
  <Words>877</Words>
  <Application>Microsoft Office PowerPoint</Application>
  <PresentationFormat>Широкоэкранный</PresentationFormat>
  <Paragraphs>260</Paragraphs>
  <Slides>29</Slides>
  <Notes>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29</vt:i4>
      </vt:variant>
    </vt:vector>
  </HeadingPairs>
  <TitlesOfParts>
    <vt:vector size="35" baseType="lpstr">
      <vt:lpstr>Arial</vt:lpstr>
      <vt:lpstr>Calibri</vt:lpstr>
      <vt:lpstr>Calibri (Основной текст)</vt:lpstr>
      <vt:lpstr>Calibri Light</vt:lpstr>
      <vt:lpstr>Times New Roman</vt:lpstr>
      <vt:lpstr>Тема Office</vt:lpstr>
      <vt:lpstr>INVESTMENT DESIGN  INNOVATION  IN THE ENERGY SYSTEM</vt:lpstr>
      <vt:lpstr>INVESTMENT DESIGN INNOVATION  IN THE ENERGY SYSTEM</vt:lpstr>
      <vt:lpstr>INVESTMENT DESIGN INNOVATION  IN THE ENERGY SYSTEM</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INVESTMENT DESIGN INNOVATION  IN THE ENERGY SYSTEM</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INVESTMENT DESIGN INNOVATION  IN THE ENERGY SYSTEM</vt:lpstr>
      <vt:lpstr>Презентация PowerPoint</vt:lpstr>
      <vt:lpstr>Презентация PowerPoint</vt:lpstr>
      <vt:lpstr>Презентация PowerPoint</vt:lpstr>
      <vt:lpstr>INVESTMENT DESIGN INNOVATION  IN THE ENERGY SYSTEM</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Николай</dc:creator>
  <cp:lastModifiedBy>Николай</cp:lastModifiedBy>
  <cp:revision>125</cp:revision>
  <dcterms:created xsi:type="dcterms:W3CDTF">2020-11-29T07:59:01Z</dcterms:created>
  <dcterms:modified xsi:type="dcterms:W3CDTF">2021-04-04T10:14:20Z</dcterms:modified>
</cp:coreProperties>
</file>